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52" r:id="rId1"/>
  </p:sldMasterIdLst>
  <p:notesMasterIdLst>
    <p:notesMasterId r:id="rId64"/>
  </p:notesMasterIdLst>
  <p:handoutMasterIdLst>
    <p:handoutMasterId r:id="rId65"/>
  </p:handoutMasterIdLst>
  <p:sldIdLst>
    <p:sldId id="2098" r:id="rId2"/>
    <p:sldId id="7625" r:id="rId3"/>
    <p:sldId id="7626" r:id="rId4"/>
    <p:sldId id="7627" r:id="rId5"/>
    <p:sldId id="7628" r:id="rId6"/>
    <p:sldId id="7629" r:id="rId7"/>
    <p:sldId id="7630" r:id="rId8"/>
    <p:sldId id="7631" r:id="rId9"/>
    <p:sldId id="2123" r:id="rId10"/>
    <p:sldId id="7632" r:id="rId11"/>
    <p:sldId id="7633" r:id="rId12"/>
    <p:sldId id="7634" r:id="rId13"/>
    <p:sldId id="7635" r:id="rId14"/>
    <p:sldId id="2163" r:id="rId15"/>
    <p:sldId id="7636" r:id="rId16"/>
    <p:sldId id="7637" r:id="rId17"/>
    <p:sldId id="2152" r:id="rId18"/>
    <p:sldId id="7638" r:id="rId19"/>
    <p:sldId id="2158" r:id="rId20"/>
    <p:sldId id="2157" r:id="rId21"/>
    <p:sldId id="7639" r:id="rId22"/>
    <p:sldId id="7640" r:id="rId23"/>
    <p:sldId id="2159" r:id="rId24"/>
    <p:sldId id="2161" r:id="rId25"/>
    <p:sldId id="2162" r:id="rId26"/>
    <p:sldId id="7641" r:id="rId27"/>
    <p:sldId id="7642" r:id="rId28"/>
    <p:sldId id="7643" r:id="rId29"/>
    <p:sldId id="7644" r:id="rId30"/>
    <p:sldId id="7645" r:id="rId31"/>
    <p:sldId id="2139" r:id="rId32"/>
    <p:sldId id="2160" r:id="rId33"/>
    <p:sldId id="288" r:id="rId34"/>
    <p:sldId id="289" r:id="rId35"/>
    <p:sldId id="290" r:id="rId36"/>
    <p:sldId id="291" r:id="rId37"/>
    <p:sldId id="292" r:id="rId38"/>
    <p:sldId id="293" r:id="rId39"/>
    <p:sldId id="294" r:id="rId40"/>
    <p:sldId id="296" r:id="rId41"/>
    <p:sldId id="298" r:id="rId42"/>
    <p:sldId id="300" r:id="rId43"/>
    <p:sldId id="306" r:id="rId44"/>
    <p:sldId id="319" r:id="rId45"/>
    <p:sldId id="307" r:id="rId46"/>
    <p:sldId id="2140" r:id="rId47"/>
    <p:sldId id="7646" r:id="rId48"/>
    <p:sldId id="7647" r:id="rId49"/>
    <p:sldId id="2138" r:id="rId50"/>
    <p:sldId id="7648" r:id="rId51"/>
    <p:sldId id="2144" r:id="rId52"/>
    <p:sldId id="2145" r:id="rId53"/>
    <p:sldId id="2146" r:id="rId54"/>
    <p:sldId id="2147" r:id="rId55"/>
    <p:sldId id="7488" r:id="rId56"/>
    <p:sldId id="2151" r:id="rId57"/>
    <p:sldId id="2153" r:id="rId58"/>
    <p:sldId id="2148" r:id="rId59"/>
    <p:sldId id="2150" r:id="rId60"/>
    <p:sldId id="2154" r:id="rId61"/>
    <p:sldId id="2155" r:id="rId62"/>
    <p:sldId id="2156" r:id="rId63"/>
  </p:sldIdLst>
  <p:sldSz cx="12192000" cy="6858000"/>
  <p:notesSz cx="6858000" cy="9144000"/>
  <p:custDataLst>
    <p:tags r:id="rId6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4" userDrawn="1">
          <p15:clr>
            <a:srgbClr val="A4A3A4"/>
          </p15:clr>
        </p15:guide>
        <p15:guide id="2" pos="3780" userDrawn="1">
          <p15:clr>
            <a:srgbClr val="A4A3A4"/>
          </p15:clr>
        </p15:guide>
        <p15:guide id="3" orient="horz" pos="2274" userDrawn="1">
          <p15:clr>
            <a:srgbClr val="A4A3A4"/>
          </p15:clr>
        </p15:guide>
        <p15:guide id="4" pos="277" userDrawn="1">
          <p15:clr>
            <a:srgbClr val="A4A3A4"/>
          </p15:clr>
        </p15:guide>
        <p15:guide id="5" pos="37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D7FF"/>
    <a:srgbClr val="E8E0EC"/>
    <a:srgbClr val="E39C7C"/>
    <a:srgbClr val="FF2E14"/>
    <a:srgbClr val="D72100"/>
    <a:srgbClr val="FE62AD"/>
    <a:srgbClr val="FE5C3F"/>
    <a:srgbClr val="B1A7A6"/>
    <a:srgbClr val="7EB3A3"/>
    <a:srgbClr val="C4B7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99" autoAdjust="0"/>
    <p:restoredTop sz="83673" autoAdjust="0"/>
  </p:normalViewPr>
  <p:slideViewPr>
    <p:cSldViewPr>
      <p:cViewPr varScale="1">
        <p:scale>
          <a:sx n="106" d="100"/>
          <a:sy n="106" d="100"/>
        </p:scale>
        <p:origin x="952" y="176"/>
      </p:cViewPr>
      <p:guideLst>
        <p:guide orient="horz" pos="2234"/>
        <p:guide pos="3780"/>
        <p:guide orient="horz" pos="2274"/>
        <p:guide pos="277"/>
        <p:guide pos="3779"/>
      </p:guideLst>
    </p:cSldViewPr>
  </p:slideViewPr>
  <p:notesTextViewPr>
    <p:cViewPr>
      <p:scale>
        <a:sx n="130" d="100"/>
        <a:sy n="13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B4FEF1-A6B1-4D61-B1B1-CDFE1A8A2F99}" type="datetimeFigureOut">
              <a:rPr lang="zh-CN" altLang="en-US" smtClean="0"/>
              <a:t>2024/10/5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2ABA90-A8CD-4B23-AA03-20648CD97A1C}" type="slidenum">
              <a:rPr lang="zh-CN" altLang="en-US" smtClean="0"/>
              <a:t>‹#›</a:t>
            </a:fld>
            <a:endParaRPr lang="zh-CN" altLang="en-US"/>
          </a:p>
        </p:txBody>
      </p:sp>
    </p:spTree>
    <p:extLst>
      <p:ext uri="{BB962C8B-B14F-4D97-AF65-F5344CB8AC3E}">
        <p14:creationId xmlns:p14="http://schemas.microsoft.com/office/powerpoint/2010/main" val="4173515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0D2CE-11B0-4CEA-8908-3E21561983A5}" type="datetimeFigureOut">
              <a:rPr lang="zh-CN" altLang="en-US" smtClean="0"/>
              <a:t>2024/10/5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7578D-0438-4BB8-8AE6-D425B1BAB907}" type="slidenum">
              <a:rPr lang="zh-CN" altLang="en-US" smtClean="0"/>
              <a:t>‹#›</a:t>
            </a:fld>
            <a:endParaRPr lang="zh-CN" altLang="en-US"/>
          </a:p>
        </p:txBody>
      </p:sp>
    </p:spTree>
    <p:extLst>
      <p:ext uri="{BB962C8B-B14F-4D97-AF65-F5344CB8AC3E}">
        <p14:creationId xmlns:p14="http://schemas.microsoft.com/office/powerpoint/2010/main" val="8385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77578D-0438-4BB8-8AE6-D425B1BAB907}" type="slidenum">
              <a:rPr lang="zh-CN" altLang="en-US" smtClean="0"/>
              <a:t>1</a:t>
            </a:fld>
            <a:endParaRPr lang="zh-CN" altLang="en-US"/>
          </a:p>
        </p:txBody>
      </p:sp>
    </p:spTree>
    <p:extLst>
      <p:ext uri="{BB962C8B-B14F-4D97-AF65-F5344CB8AC3E}">
        <p14:creationId xmlns:p14="http://schemas.microsoft.com/office/powerpoint/2010/main" val="74396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L1 norm of the extracted mask to detect backdoor samples</a:t>
            </a:r>
          </a:p>
          <a:p>
            <a:endParaRPr lang="en-US" dirty="0"/>
          </a:p>
          <a:p>
            <a:r>
              <a:rPr lang="en-US" dirty="0"/>
              <a:t>Here are the distributions of the L1 norm of the mask on the training set.</a:t>
            </a:r>
          </a:p>
          <a:p>
            <a:endParaRPr lang="en-US" dirty="0"/>
          </a:p>
          <a:p>
            <a:r>
              <a:rPr lang="en-US" dirty="0"/>
              <a:t>Red for the backdoor samples and blue clean samples, clearly the L1 norm for backdoor samples are much lower.</a:t>
            </a:r>
          </a:p>
          <a:p>
            <a:endParaRPr lang="en-US" dirty="0"/>
          </a:p>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40</a:t>
            </a:fld>
            <a:endParaRPr lang="en-AU"/>
          </a:p>
        </p:txBody>
      </p:sp>
    </p:spTree>
    <p:extLst>
      <p:ext uri="{BB962C8B-B14F-4D97-AF65-F5344CB8AC3E}">
        <p14:creationId xmlns:p14="http://schemas.microsoft.com/office/powerpoint/2010/main" val="2246651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41</a:t>
            </a:fld>
            <a:endParaRPr lang="en-AU"/>
          </a:p>
        </p:txBody>
      </p:sp>
    </p:spTree>
    <p:extLst>
      <p:ext uri="{BB962C8B-B14F-4D97-AF65-F5344CB8AC3E}">
        <p14:creationId xmlns:p14="http://schemas.microsoft.com/office/powerpoint/2010/main" val="19682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42</a:t>
            </a:fld>
            <a:endParaRPr lang="en-AU"/>
          </a:p>
        </p:txBody>
      </p:sp>
    </p:spTree>
    <p:extLst>
      <p:ext uri="{BB962C8B-B14F-4D97-AF65-F5344CB8AC3E}">
        <p14:creationId xmlns:p14="http://schemas.microsoft.com/office/powerpoint/2010/main" val="130173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43</a:t>
            </a:fld>
            <a:endParaRPr lang="en-AU"/>
          </a:p>
        </p:txBody>
      </p:sp>
    </p:spTree>
    <p:extLst>
      <p:ext uri="{BB962C8B-B14F-4D97-AF65-F5344CB8AC3E}">
        <p14:creationId xmlns:p14="http://schemas.microsoft.com/office/powerpoint/2010/main" val="2868693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44</a:t>
            </a:fld>
            <a:endParaRPr lang="en-AU"/>
          </a:p>
        </p:txBody>
      </p:sp>
    </p:spTree>
    <p:extLst>
      <p:ext uri="{BB962C8B-B14F-4D97-AF65-F5344CB8AC3E}">
        <p14:creationId xmlns:p14="http://schemas.microsoft.com/office/powerpoint/2010/main" val="840510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45</a:t>
            </a:fld>
            <a:endParaRPr lang="en-AU"/>
          </a:p>
        </p:txBody>
      </p:sp>
    </p:spTree>
    <p:extLst>
      <p:ext uri="{BB962C8B-B14F-4D97-AF65-F5344CB8AC3E}">
        <p14:creationId xmlns:p14="http://schemas.microsoft.com/office/powerpoint/2010/main" val="1169359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77578D-0438-4BB8-8AE6-D425B1BAB907}" type="slidenum">
              <a:rPr lang="zh-CN" altLang="en-US" smtClean="0"/>
              <a:t>52</a:t>
            </a:fld>
            <a:endParaRPr lang="zh-CN" altLang="en-US"/>
          </a:p>
        </p:txBody>
      </p:sp>
    </p:spTree>
    <p:extLst>
      <p:ext uri="{BB962C8B-B14F-4D97-AF65-F5344CB8AC3E}">
        <p14:creationId xmlns:p14="http://schemas.microsoft.com/office/powerpoint/2010/main" val="816757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77578D-0438-4BB8-8AE6-D425B1BAB907}" type="slidenum">
              <a:rPr lang="zh-CN" altLang="en-US" smtClean="0"/>
              <a:t>53</a:t>
            </a:fld>
            <a:endParaRPr lang="zh-CN" altLang="en-US"/>
          </a:p>
        </p:txBody>
      </p:sp>
    </p:spTree>
    <p:extLst>
      <p:ext uri="{BB962C8B-B14F-4D97-AF65-F5344CB8AC3E}">
        <p14:creationId xmlns:p14="http://schemas.microsoft.com/office/powerpoint/2010/main" val="4041448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77578D-0438-4BB8-8AE6-D425B1BAB907}" type="slidenum">
              <a:rPr lang="zh-CN" altLang="en-US" smtClean="0"/>
              <a:t>54</a:t>
            </a:fld>
            <a:endParaRPr lang="zh-CN" altLang="en-US"/>
          </a:p>
        </p:txBody>
      </p:sp>
    </p:spTree>
    <p:extLst>
      <p:ext uri="{BB962C8B-B14F-4D97-AF65-F5344CB8AC3E}">
        <p14:creationId xmlns:p14="http://schemas.microsoft.com/office/powerpoint/2010/main" val="2390518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77578D-0438-4BB8-8AE6-D425B1BAB907}" type="slidenum">
              <a:rPr lang="zh-CN" altLang="en-US" smtClean="0"/>
              <a:t>2</a:t>
            </a:fld>
            <a:endParaRPr lang="zh-CN" altLang="en-US"/>
          </a:p>
        </p:txBody>
      </p:sp>
    </p:spTree>
    <p:extLst>
      <p:ext uri="{BB962C8B-B14F-4D97-AF65-F5344CB8AC3E}">
        <p14:creationId xmlns:p14="http://schemas.microsoft.com/office/powerpoint/2010/main" val="1294522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is inspired by the existing useful feature.</a:t>
            </a:r>
          </a:p>
          <a:p>
            <a:endParaRPr lang="en-US" dirty="0"/>
          </a:p>
          <a:p>
            <a:r>
              <a:rPr lang="en-US" dirty="0"/>
              <a:t>These features are highly corelated with the label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Backdoor trigger is a form of powerful useful feature since it can controls model’s prediction whenever it appears. </a:t>
            </a:r>
          </a:p>
          <a:p>
            <a:endParaRPr lang="en-US" dirty="0"/>
          </a:p>
          <a:p>
            <a:endParaRPr lang="en-US" dirty="0"/>
          </a:p>
          <a:p>
            <a:r>
              <a:rPr lang="en-US" dirty="0"/>
              <a:t>There are also non-useful feature, which are not correlated with the label.</a:t>
            </a:r>
          </a:p>
          <a:p>
            <a:endParaRPr lang="en-US" dirty="0"/>
          </a:p>
          <a:p>
            <a:r>
              <a:rPr lang="en-US" dirty="0"/>
              <a:t>If we can remove the non-useful feature from the image through some optimization, the remaining should be useful feature</a:t>
            </a:r>
          </a:p>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33</a:t>
            </a:fld>
            <a:endParaRPr lang="en-AU"/>
          </a:p>
        </p:txBody>
      </p:sp>
    </p:spTree>
    <p:extLst>
      <p:ext uri="{BB962C8B-B14F-4D97-AF65-F5344CB8AC3E}">
        <p14:creationId xmlns:p14="http://schemas.microsoft.com/office/powerpoint/2010/main" val="2643969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a method to extract he minimal essence of the useful features through the following optimization method.</a:t>
            </a:r>
          </a:p>
        </p:txBody>
      </p:sp>
      <p:sp>
        <p:nvSpPr>
          <p:cNvPr id="4" name="Slide Number Placeholder 3"/>
          <p:cNvSpPr>
            <a:spLocks noGrp="1"/>
          </p:cNvSpPr>
          <p:nvPr>
            <p:ph type="sldNum" sz="quarter" idx="5"/>
          </p:nvPr>
        </p:nvSpPr>
        <p:spPr/>
        <p:txBody>
          <a:bodyPr/>
          <a:lstStyle/>
          <a:p>
            <a:fld id="{72E4B725-2203-4ED2-9256-A661C18EFA60}" type="slidenum">
              <a:rPr lang="en-AU" smtClean="0"/>
              <a:t>34</a:t>
            </a:fld>
            <a:endParaRPr lang="en-AU"/>
          </a:p>
        </p:txBody>
      </p:sp>
    </p:spTree>
    <p:extLst>
      <p:ext uri="{BB962C8B-B14F-4D97-AF65-F5344CB8AC3E}">
        <p14:creationId xmlns:p14="http://schemas.microsoft.com/office/powerpoint/2010/main" val="157433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35</a:t>
            </a:fld>
            <a:endParaRPr lang="en-AU"/>
          </a:p>
        </p:txBody>
      </p:sp>
    </p:spTree>
    <p:extLst>
      <p:ext uri="{BB962C8B-B14F-4D97-AF65-F5344CB8AC3E}">
        <p14:creationId xmlns:p14="http://schemas.microsoft.com/office/powerpoint/2010/main" val="1496865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visualization. The first row are original inputs, the second row are the mask, third row are the cognitive pattern. Each column represents different model trained with different attacks.</a:t>
            </a:r>
          </a:p>
          <a:p>
            <a:r>
              <a:rPr lang="en-US" dirty="0"/>
              <a:t>The first column are the clean input extracted on the </a:t>
            </a:r>
            <a:r>
              <a:rPr lang="en-US" dirty="0" err="1"/>
              <a:t>BadNets</a:t>
            </a:r>
            <a:r>
              <a:rPr lang="en-US" dirty="0"/>
              <a:t>. </a:t>
            </a:r>
          </a:p>
          <a:p>
            <a:endParaRPr lang="en-US" dirty="0"/>
          </a:p>
          <a:p>
            <a:r>
              <a:rPr lang="en-US" dirty="0"/>
              <a:t>From the visualization, we can observes that for a clean input image, the model focus on the main object. For the backdoored image, the model focus on the suspiciously small, sparse, and semantically meaningless features.</a:t>
            </a:r>
          </a:p>
          <a:p>
            <a:endParaRPr lang="en-US" dirty="0"/>
          </a:p>
          <a:p>
            <a:r>
              <a:rPr lang="en-US" dirty="0"/>
              <a:t>We can also observes that even the backdoor trigger span over the entire image, for example DFST, the model only rely on some small amount of pixels. </a:t>
            </a:r>
          </a:p>
        </p:txBody>
      </p:sp>
      <p:sp>
        <p:nvSpPr>
          <p:cNvPr id="4" name="Slide Number Placeholder 3"/>
          <p:cNvSpPr>
            <a:spLocks noGrp="1"/>
          </p:cNvSpPr>
          <p:nvPr>
            <p:ph type="sldNum" sz="quarter" idx="5"/>
          </p:nvPr>
        </p:nvSpPr>
        <p:spPr/>
        <p:txBody>
          <a:bodyPr/>
          <a:lstStyle/>
          <a:p>
            <a:fld id="{72E4B725-2203-4ED2-9256-A661C18EFA60}" type="slidenum">
              <a:rPr lang="en-AU" smtClean="0"/>
              <a:t>36</a:t>
            </a:fld>
            <a:endParaRPr lang="en-AU"/>
          </a:p>
        </p:txBody>
      </p:sp>
    </p:spTree>
    <p:extLst>
      <p:ext uri="{BB962C8B-B14F-4D97-AF65-F5344CB8AC3E}">
        <p14:creationId xmlns:p14="http://schemas.microsoft.com/office/powerpoint/2010/main" val="3778590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verify the pattern we extracted are still useful as a backdoor trigger.</a:t>
            </a:r>
          </a:p>
          <a:p>
            <a:endParaRPr lang="en-US" dirty="0"/>
          </a:p>
          <a:p>
            <a:r>
              <a:rPr lang="en-US" dirty="0"/>
              <a:t>Here, for each attack, and each training instance, we generate a backdoor sample </a:t>
            </a:r>
            <a:r>
              <a:rPr lang="en-US" dirty="0" err="1"/>
              <a:t>x_bd</a:t>
            </a:r>
            <a:r>
              <a:rPr lang="en-US" dirty="0"/>
              <a:t>’ with simplified trigger using this equation.</a:t>
            </a:r>
          </a:p>
          <a:p>
            <a:endParaRPr lang="en-US" dirty="0"/>
          </a:p>
          <a:p>
            <a:r>
              <a:rPr lang="en-US" dirty="0"/>
              <a:t>M is the binarized mask</a:t>
            </a:r>
          </a:p>
          <a:p>
            <a:r>
              <a:rPr lang="en-US" dirty="0" err="1"/>
              <a:t>X_bd</a:t>
            </a:r>
            <a:r>
              <a:rPr lang="en-US" dirty="0"/>
              <a:t> is the original backdoored image</a:t>
            </a:r>
          </a:p>
          <a:p>
            <a:r>
              <a:rPr lang="en-US" dirty="0"/>
              <a:t>X is the original clean image</a:t>
            </a:r>
          </a:p>
          <a:p>
            <a:endParaRPr lang="en-US" dirty="0"/>
          </a:p>
          <a:p>
            <a:r>
              <a:rPr lang="en-US" dirty="0"/>
              <a:t>Put simply, here we replace non-useful features with original image and useful features are the original backdoor trigger.</a:t>
            </a:r>
          </a:p>
        </p:txBody>
      </p:sp>
      <p:sp>
        <p:nvSpPr>
          <p:cNvPr id="4" name="Slide Number Placeholder 3"/>
          <p:cNvSpPr>
            <a:spLocks noGrp="1"/>
          </p:cNvSpPr>
          <p:nvPr>
            <p:ph type="sldNum" sz="quarter" idx="5"/>
          </p:nvPr>
        </p:nvSpPr>
        <p:spPr/>
        <p:txBody>
          <a:bodyPr/>
          <a:lstStyle/>
          <a:p>
            <a:fld id="{72E4B725-2203-4ED2-9256-A661C18EFA60}" type="slidenum">
              <a:rPr lang="en-AU" smtClean="0"/>
              <a:t>37</a:t>
            </a:fld>
            <a:endParaRPr lang="en-AU"/>
          </a:p>
        </p:txBody>
      </p:sp>
    </p:spTree>
    <p:extLst>
      <p:ext uri="{BB962C8B-B14F-4D97-AF65-F5344CB8AC3E}">
        <p14:creationId xmlns:p14="http://schemas.microsoft.com/office/powerpoint/2010/main" val="40277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row in the visualization are the simplified version of the backdoor image. </a:t>
            </a:r>
          </a:p>
          <a:p>
            <a:endParaRPr lang="en-US" dirty="0"/>
          </a:p>
          <a:p>
            <a:r>
              <a:rPr lang="en-US" dirty="0"/>
              <a:t>For attacks with trigger span over entire image, the simplified trigger can reduce to 40% of the original size.</a:t>
            </a:r>
          </a:p>
          <a:p>
            <a:endParaRPr lang="en-US" dirty="0"/>
          </a:p>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38</a:t>
            </a:fld>
            <a:endParaRPr lang="en-AU"/>
          </a:p>
        </p:txBody>
      </p:sp>
    </p:spTree>
    <p:extLst>
      <p:ext uri="{BB962C8B-B14F-4D97-AF65-F5344CB8AC3E}">
        <p14:creationId xmlns:p14="http://schemas.microsoft.com/office/powerpoint/2010/main" val="1371514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train a model on poisoned dataset with simplified trigger, and we use original trigger to evaluate these model. In other word, only the training set is simplified but not the test set. </a:t>
            </a:r>
          </a:p>
          <a:p>
            <a:endParaRPr lang="en-US" dirty="0"/>
          </a:p>
          <a:p>
            <a:r>
              <a:rPr lang="en-US" dirty="0"/>
              <a:t>This figure here shows the attack success rate. </a:t>
            </a:r>
          </a:p>
          <a:p>
            <a:endParaRPr lang="en-US" dirty="0"/>
          </a:p>
          <a:p>
            <a:r>
              <a:rPr lang="en-US" dirty="0"/>
              <a:t>Data poisoned with original trigger is red one, and blue is the simplified version.</a:t>
            </a:r>
          </a:p>
          <a:p>
            <a:endParaRPr lang="en-US" dirty="0"/>
          </a:p>
          <a:p>
            <a:r>
              <a:rPr lang="en-US" dirty="0"/>
              <a:t>We can observes that for most of the attacks, the simplified trigger are equally effective.</a:t>
            </a:r>
          </a:p>
          <a:p>
            <a:endParaRPr lang="en-US" dirty="0"/>
          </a:p>
          <a:p>
            <a:r>
              <a:rPr lang="en-US" dirty="0"/>
              <a:t>This means the cognitive pattern we extracted are truly useful and are the key for the backdoor attacks.</a:t>
            </a:r>
          </a:p>
        </p:txBody>
      </p:sp>
      <p:sp>
        <p:nvSpPr>
          <p:cNvPr id="4" name="Slide Number Placeholder 3"/>
          <p:cNvSpPr>
            <a:spLocks noGrp="1"/>
          </p:cNvSpPr>
          <p:nvPr>
            <p:ph type="sldNum" sz="quarter" idx="5"/>
          </p:nvPr>
        </p:nvSpPr>
        <p:spPr/>
        <p:txBody>
          <a:bodyPr/>
          <a:lstStyle/>
          <a:p>
            <a:fld id="{72E4B725-2203-4ED2-9256-A661C18EFA60}" type="slidenum">
              <a:rPr lang="en-AU" smtClean="0"/>
              <a:t>39</a:t>
            </a:fld>
            <a:endParaRPr lang="en-AU"/>
          </a:p>
        </p:txBody>
      </p:sp>
    </p:spTree>
    <p:extLst>
      <p:ext uri="{BB962C8B-B14F-4D97-AF65-F5344CB8AC3E}">
        <p14:creationId xmlns:p14="http://schemas.microsoft.com/office/powerpoint/2010/main" val="2569554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D4E68A4-3023-2045-8E14-7007D1453695}"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260635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1148578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786843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124745"/>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00447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11" name="Shape 4">
            <a:extLst>
              <a:ext uri="{FF2B5EF4-FFF2-40B4-BE49-F238E27FC236}">
                <a16:creationId xmlns:a16="http://schemas.microsoft.com/office/drawing/2014/main" id="{578B3212-365F-042D-C451-09A33245D6DA}"/>
              </a:ext>
            </a:extLst>
          </p:cNvPr>
          <p:cNvSpPr/>
          <p:nvPr userDrawn="1"/>
        </p:nvSpPr>
        <p:spPr>
          <a:xfrm>
            <a:off x="0" y="6655780"/>
            <a:ext cx="12191998" cy="202220"/>
          </a:xfrm>
          <a:prstGeom prst="rect">
            <a:avLst/>
          </a:prstGeom>
          <a:solidFill>
            <a:srgbClr val="D10000"/>
          </a:solidFill>
          <a:ln w="12700">
            <a:miter lim="400000"/>
          </a:ln>
        </p:spPr>
        <p:txBody>
          <a:bodyPr lIns="45719" rIns="45719" anchor="ctr"/>
          <a:lstStyle/>
          <a:p>
            <a:pPr>
              <a:defRPr>
                <a:solidFill>
                  <a:schemeClr val="accent2">
                    <a:satOff val="-18194"/>
                    <a:lumOff val="-11215"/>
                  </a:schemeClr>
                </a:solidFill>
              </a:defRPr>
            </a:pPr>
            <a:endParaRPr sz="1800"/>
          </a:p>
        </p:txBody>
      </p:sp>
      <p:sp>
        <p:nvSpPr>
          <p:cNvPr id="12" name="Shape 4">
            <a:extLst>
              <a:ext uri="{FF2B5EF4-FFF2-40B4-BE49-F238E27FC236}">
                <a16:creationId xmlns:a16="http://schemas.microsoft.com/office/drawing/2014/main" id="{68DBD5D3-9633-27D7-C352-4D6D3948C06C}"/>
              </a:ext>
            </a:extLst>
          </p:cNvPr>
          <p:cNvSpPr/>
          <p:nvPr userDrawn="1"/>
        </p:nvSpPr>
        <p:spPr>
          <a:xfrm>
            <a:off x="2" y="0"/>
            <a:ext cx="12191998" cy="202220"/>
          </a:xfrm>
          <a:prstGeom prst="rect">
            <a:avLst/>
          </a:prstGeom>
          <a:solidFill>
            <a:srgbClr val="D10000"/>
          </a:solidFill>
          <a:ln w="12700">
            <a:miter lim="400000"/>
          </a:ln>
        </p:spPr>
        <p:txBody>
          <a:bodyPr lIns="45719" rIns="45719" anchor="ctr"/>
          <a:lstStyle/>
          <a:p>
            <a:pPr>
              <a:defRPr>
                <a:solidFill>
                  <a:schemeClr val="accent2">
                    <a:satOff val="-18194"/>
                    <a:lumOff val="-11215"/>
                  </a:schemeClr>
                </a:solidFill>
              </a:defRPr>
            </a:pPr>
            <a:endParaRPr sz="1800"/>
          </a:p>
        </p:txBody>
      </p:sp>
    </p:spTree>
    <p:extLst>
      <p:ext uri="{BB962C8B-B14F-4D97-AF65-F5344CB8AC3E}">
        <p14:creationId xmlns:p14="http://schemas.microsoft.com/office/powerpoint/2010/main" val="38999096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5/10/2024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Shape 4">
            <a:extLst>
              <a:ext uri="{FF2B5EF4-FFF2-40B4-BE49-F238E27FC236}">
                <a16:creationId xmlns:a16="http://schemas.microsoft.com/office/drawing/2014/main" id="{A45DFF10-48D5-ECEE-4F4C-327FD58703D2}"/>
              </a:ext>
            </a:extLst>
          </p:cNvPr>
          <p:cNvSpPr/>
          <p:nvPr userDrawn="1"/>
        </p:nvSpPr>
        <p:spPr>
          <a:xfrm>
            <a:off x="-1" y="6295740"/>
            <a:ext cx="12191999" cy="562260"/>
          </a:xfrm>
          <a:prstGeom prst="rect">
            <a:avLst/>
          </a:prstGeom>
          <a:solidFill>
            <a:srgbClr val="D10000"/>
          </a:solidFill>
          <a:ln w="12700">
            <a:miter lim="400000"/>
          </a:ln>
        </p:spPr>
        <p:txBody>
          <a:bodyPr lIns="45719" rIns="45719" anchor="ctr"/>
          <a:lstStyle/>
          <a:p>
            <a:pPr>
              <a:defRPr>
                <a:solidFill>
                  <a:schemeClr val="accent2">
                    <a:satOff val="-18194"/>
                    <a:lumOff val="-11215"/>
                  </a:schemeClr>
                </a:solidFill>
              </a:defRPr>
            </a:pPr>
            <a:endParaRPr sz="1800"/>
          </a:p>
        </p:txBody>
      </p:sp>
      <p:sp>
        <p:nvSpPr>
          <p:cNvPr id="8" name="Rectangle 14">
            <a:extLst>
              <a:ext uri="{FF2B5EF4-FFF2-40B4-BE49-F238E27FC236}">
                <a16:creationId xmlns:a16="http://schemas.microsoft.com/office/drawing/2014/main" id="{B80D6962-E1F2-6F1F-AD6A-92AFDA56A1BB}"/>
              </a:ext>
            </a:extLst>
          </p:cNvPr>
          <p:cNvSpPr>
            <a:spLocks noChangeArrowheads="1"/>
          </p:cNvSpPr>
          <p:nvPr userDrawn="1"/>
        </p:nvSpPr>
        <p:spPr bwMode="auto">
          <a:xfrm flipV="1">
            <a:off x="1" y="836712"/>
            <a:ext cx="12191999" cy="58428"/>
          </a:xfrm>
          <a:prstGeom prst="rect">
            <a:avLst/>
          </a:prstGeom>
          <a:solidFill>
            <a:srgbClr val="D1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endParaRPr kumimoji="1" lang="zh-CN" altLang="en-US" sz="3200" b="1">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9" name="image1.png" descr="http://upload.wikimedia.org/wikipedia/en/a/a6/Fudan_University.png">
            <a:extLst>
              <a:ext uri="{FF2B5EF4-FFF2-40B4-BE49-F238E27FC236}">
                <a16:creationId xmlns:a16="http://schemas.microsoft.com/office/drawing/2014/main" id="{EF96F490-B427-EE0E-8C56-B7A757D8676D}"/>
              </a:ext>
            </a:extLst>
          </p:cNvPr>
          <p:cNvPicPr>
            <a:picLocks/>
          </p:cNvPicPr>
          <p:nvPr userDrawn="1"/>
        </p:nvPicPr>
        <p:blipFill>
          <a:blip r:embed="rId2">
            <a:biLevel thresh="25000"/>
          </a:blip>
          <a:stretch>
            <a:fillRect/>
          </a:stretch>
        </p:blipFill>
        <p:spPr>
          <a:xfrm>
            <a:off x="11478648" y="6347826"/>
            <a:ext cx="450000" cy="450000"/>
          </a:xfrm>
          <a:prstGeom prst="rect">
            <a:avLst/>
          </a:prstGeom>
          <a:ln w="12700">
            <a:miter lim="400000"/>
          </a:ln>
        </p:spPr>
      </p:pic>
    </p:spTree>
    <p:extLst>
      <p:ext uri="{BB962C8B-B14F-4D97-AF65-F5344CB8AC3E}">
        <p14:creationId xmlns:p14="http://schemas.microsoft.com/office/powerpoint/2010/main" val="703311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icrosoft YaHei" panose="020B0503020204020204" pitchFamily="34" charset="-122"/>
                <a:ea typeface="Microsoft YaHei"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a:latin typeface="Microsoft YaHei" panose="020B0503020204020204" pitchFamily="34" charset="-122"/>
                <a:ea typeface="Microsoft YaHei" panose="020B0503020204020204" pitchFamily="34" charset="-122"/>
              </a:defRPr>
            </a:lvl1pPr>
            <a:lvl2pPr>
              <a:defRPr>
                <a:latin typeface="Microsoft YaHei" panose="020B0503020204020204" pitchFamily="34" charset="-122"/>
                <a:ea typeface="Microsoft YaHei" panose="020B0503020204020204" pitchFamily="34" charset="-122"/>
              </a:defRPr>
            </a:lvl2pPr>
            <a:lvl3pPr>
              <a:defRPr>
                <a:latin typeface="Microsoft YaHei" panose="020B0503020204020204" pitchFamily="34" charset="-122"/>
                <a:ea typeface="Microsoft YaHei" panose="020B0503020204020204" pitchFamily="34" charset="-122"/>
              </a:defRPr>
            </a:lvl3pPr>
            <a:lvl4pPr>
              <a:defRPr>
                <a:latin typeface="Microsoft YaHei" panose="020B0503020204020204" pitchFamily="34" charset="-122"/>
                <a:ea typeface="Microsoft YaHei" panose="020B0503020204020204" pitchFamily="34" charset="-122"/>
              </a:defRPr>
            </a:lvl4pPr>
            <a:lvl5pPr>
              <a:defRPr>
                <a:latin typeface="Microsoft YaHei" panose="020B0503020204020204" pitchFamily="34" charset="-122"/>
                <a:ea typeface="Microsoft YaHei"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9B909982-1BD5-6D4E-A3CA-D8BE4BC8FD4A}"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7" name="Shape 4">
            <a:extLst>
              <a:ext uri="{FF2B5EF4-FFF2-40B4-BE49-F238E27FC236}">
                <a16:creationId xmlns:a16="http://schemas.microsoft.com/office/drawing/2014/main" id="{739BEB73-2156-BDD5-0FEF-6665B7AB7BE3}"/>
              </a:ext>
            </a:extLst>
          </p:cNvPr>
          <p:cNvSpPr/>
          <p:nvPr userDrawn="1"/>
        </p:nvSpPr>
        <p:spPr>
          <a:xfrm>
            <a:off x="0" y="6655780"/>
            <a:ext cx="12191998" cy="202220"/>
          </a:xfrm>
          <a:prstGeom prst="rect">
            <a:avLst/>
          </a:prstGeom>
          <a:solidFill>
            <a:srgbClr val="D10000"/>
          </a:solidFill>
          <a:ln w="12700">
            <a:miter lim="400000"/>
          </a:ln>
        </p:spPr>
        <p:txBody>
          <a:bodyPr lIns="45719" rIns="45719" anchor="ctr"/>
          <a:lstStyle/>
          <a:p>
            <a:pPr>
              <a:defRPr>
                <a:solidFill>
                  <a:schemeClr val="accent2">
                    <a:satOff val="-18194"/>
                    <a:lumOff val="-11215"/>
                  </a:schemeClr>
                </a:solidFill>
              </a:defRPr>
            </a:pPr>
            <a:endParaRPr sz="1800"/>
          </a:p>
        </p:txBody>
      </p:sp>
      <p:sp>
        <p:nvSpPr>
          <p:cNvPr id="9" name="Rectangle 14">
            <a:extLst>
              <a:ext uri="{FF2B5EF4-FFF2-40B4-BE49-F238E27FC236}">
                <a16:creationId xmlns:a16="http://schemas.microsoft.com/office/drawing/2014/main" id="{F7DA009C-4926-9E68-CFD2-D818EA10528F}"/>
              </a:ext>
            </a:extLst>
          </p:cNvPr>
          <p:cNvSpPr>
            <a:spLocks noChangeArrowheads="1"/>
          </p:cNvSpPr>
          <p:nvPr userDrawn="1"/>
        </p:nvSpPr>
        <p:spPr bwMode="auto">
          <a:xfrm flipV="1">
            <a:off x="1" y="836712"/>
            <a:ext cx="12191999" cy="58428"/>
          </a:xfrm>
          <a:prstGeom prst="rect">
            <a:avLst/>
          </a:prstGeom>
          <a:solidFill>
            <a:srgbClr val="D1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endParaRPr kumimoji="1" lang="zh-CN" altLang="en-US" sz="3200" b="1">
              <a:latin typeface="Times New Roman" panose="02020603050405020304" pitchFamily="18" charset="0"/>
              <a:ea typeface="幼圆"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04399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3793939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27927949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20055867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FCF0020-289C-B745-BFCF-4C350B75B66E}" type="datetime1">
              <a:rPr lang="zh-CN" altLang="en-US" smtClean="0"/>
              <a:t>2024/10/5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454596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3424902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7892242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41837968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376" y="133414"/>
            <a:ext cx="8786192" cy="572971"/>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253331"/>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dirty="0"/>
          </a:p>
        </p:txBody>
      </p:sp>
      <p:pic>
        <p:nvPicPr>
          <p:cNvPr id="9" name="image1.png" descr="http://upload.wikimedia.org/wikipedia/en/a/a6/Fudan_University.png">
            <a:extLst>
              <a:ext uri="{FF2B5EF4-FFF2-40B4-BE49-F238E27FC236}">
                <a16:creationId xmlns:a16="http://schemas.microsoft.com/office/drawing/2014/main" id="{483F2725-9E64-02D8-7687-133824AFB14B}"/>
              </a:ext>
            </a:extLst>
          </p:cNvPr>
          <p:cNvPicPr>
            <a:picLocks/>
          </p:cNvPicPr>
          <p:nvPr userDrawn="1"/>
        </p:nvPicPr>
        <p:blipFill>
          <a:blip r:embed="rId15">
            <a:biLevel thresh="25000"/>
          </a:blip>
          <a:stretch>
            <a:fillRect/>
          </a:stretch>
        </p:blipFill>
        <p:spPr>
          <a:xfrm>
            <a:off x="11334632" y="6347826"/>
            <a:ext cx="450000" cy="450000"/>
          </a:xfrm>
          <a:prstGeom prst="rect">
            <a:avLst/>
          </a:prstGeom>
          <a:ln w="12700">
            <a:miter lim="400000"/>
          </a:ln>
        </p:spPr>
      </p:pic>
    </p:spTree>
    <p:extLst>
      <p:ext uri="{BB962C8B-B14F-4D97-AF65-F5344CB8AC3E}">
        <p14:creationId xmlns:p14="http://schemas.microsoft.com/office/powerpoint/2010/main" val="60757341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6" r:id="rId12"/>
    <p:sldLayoutId id="2147483667" r:id="rId13"/>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cs231n.stanford.edu/"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distill.pub/2020/grand-tou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51.png"/><Relationship Id="rId5" Type="http://schemas.openxmlformats.org/officeDocument/2006/relationships/image" Target="../media/image42.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30.png"/></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jpeg"/><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distill.pub/2018/building-block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extflint/textflint" TargetMode="External"/><Relationship Id="rId2" Type="http://schemas.openxmlformats.org/officeDocument/2006/relationships/hyperlink" Target="https://textflint.github.io/" TargetMode="Externa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cs231n.stanford.edu/" TargetMode="Externa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cs231n.stanford.ed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lever Hans | Story, Effect, &amp; Facts | Britannica">
            <a:extLst>
              <a:ext uri="{FF2B5EF4-FFF2-40B4-BE49-F238E27FC236}">
                <a16:creationId xmlns:a16="http://schemas.microsoft.com/office/drawing/2014/main" id="{A6EB810D-4DD6-1DCA-45EA-B281397F2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203" y="2777108"/>
            <a:ext cx="4351709" cy="2563336"/>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16">
            <a:extLst>
              <a:ext uri="{FF2B5EF4-FFF2-40B4-BE49-F238E27FC236}">
                <a16:creationId xmlns:a16="http://schemas.microsoft.com/office/drawing/2014/main" id="{4527273C-F471-B92C-4B18-998F58FB67B8}"/>
              </a:ext>
            </a:extLst>
          </p:cNvPr>
          <p:cNvSpPr/>
          <p:nvPr/>
        </p:nvSpPr>
        <p:spPr>
          <a:xfrm>
            <a:off x="4799856" y="2784980"/>
            <a:ext cx="7393750" cy="1631323"/>
          </a:xfrm>
          <a:prstGeom prst="rect">
            <a:avLst/>
          </a:prstGeom>
          <a:solidFill>
            <a:srgbClr val="000000">
              <a:alpha val="67587"/>
            </a:srgbClr>
          </a:solidFill>
          <a:ln w="12700">
            <a:miter lim="400000"/>
          </a:ln>
        </p:spPr>
        <p:txBody>
          <a:bodyPr lIns="45719" rIns="45719" anchor="ctr"/>
          <a:lstStyle/>
          <a:p>
            <a:pPr algn="ctr"/>
            <a:endParaRPr dirty="0">
              <a:highlight>
                <a:srgbClr val="808080"/>
              </a:highlight>
            </a:endParaRPr>
          </a:p>
        </p:txBody>
      </p:sp>
      <p:sp>
        <p:nvSpPr>
          <p:cNvPr id="7" name="Shape 117">
            <a:extLst>
              <a:ext uri="{FF2B5EF4-FFF2-40B4-BE49-F238E27FC236}">
                <a16:creationId xmlns:a16="http://schemas.microsoft.com/office/drawing/2014/main" id="{111A5F92-A001-4074-3DF0-4B2F64A65ECA}"/>
              </a:ext>
            </a:extLst>
          </p:cNvPr>
          <p:cNvSpPr txBox="1">
            <a:spLocks/>
          </p:cNvSpPr>
          <p:nvPr/>
        </p:nvSpPr>
        <p:spPr>
          <a:xfrm>
            <a:off x="5231904" y="2932131"/>
            <a:ext cx="6408710" cy="141112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lnSpc>
                <a:spcPct val="110000"/>
              </a:lnSpc>
              <a:defRPr sz="3312">
                <a:solidFill>
                  <a:srgbClr val="FFFFFF"/>
                </a:solidFill>
                <a:latin typeface="Microsoft YaHei"/>
                <a:ea typeface="Microsoft YaHei"/>
                <a:cs typeface="Microsoft YaHei"/>
                <a:sym typeface="Microsoft YaHei"/>
              </a:defRPr>
            </a:pPr>
            <a:r>
              <a:rPr lang="en" altLang="zh-CN" sz="3600" b="1" dirty="0" err="1">
                <a:solidFill>
                  <a:srgbClr val="FFFFFF"/>
                </a:solidFill>
                <a:latin typeface="Microsoft YaHei"/>
                <a:ea typeface="Microsoft YaHei"/>
                <a:cs typeface="Microsoft YaHei"/>
                <a:sym typeface="Microsoft YaHei"/>
              </a:rPr>
              <a:t>Explainability</a:t>
            </a:r>
            <a:r>
              <a:rPr lang="en" altLang="zh-CN" sz="3600" b="1" dirty="0">
                <a:solidFill>
                  <a:srgbClr val="FFFFFF"/>
                </a:solidFill>
                <a:latin typeface="Microsoft YaHei"/>
                <a:ea typeface="Microsoft YaHei"/>
                <a:cs typeface="Microsoft YaHei"/>
                <a:sym typeface="Microsoft YaHei"/>
              </a:rPr>
              <a:t> </a:t>
            </a:r>
            <a:r>
              <a:rPr lang="en-US" altLang="zh-CN" sz="3600" b="1" dirty="0">
                <a:solidFill>
                  <a:srgbClr val="FFFFFF"/>
                </a:solidFill>
                <a:latin typeface="Microsoft YaHei"/>
                <a:ea typeface="Microsoft YaHei"/>
                <a:cs typeface="Microsoft YaHei"/>
                <a:sym typeface="Microsoft YaHei"/>
              </a:rPr>
              <a:t>&amp;</a:t>
            </a:r>
            <a:br>
              <a:rPr lang="en" altLang="zh-CN" sz="3600" b="1" dirty="0">
                <a:solidFill>
                  <a:srgbClr val="FFFFFF"/>
                </a:solidFill>
                <a:latin typeface="Microsoft YaHei"/>
                <a:ea typeface="Microsoft YaHei"/>
                <a:cs typeface="Microsoft YaHei"/>
                <a:sym typeface="Microsoft YaHei"/>
              </a:rPr>
            </a:br>
            <a:r>
              <a:rPr lang="en" altLang="zh-CN" sz="3600" b="1" dirty="0">
                <a:solidFill>
                  <a:srgbClr val="FFFFFF"/>
                </a:solidFill>
                <a:latin typeface="Microsoft YaHei"/>
                <a:ea typeface="Microsoft YaHei"/>
                <a:cs typeface="Microsoft YaHei"/>
                <a:sym typeface="Microsoft YaHei"/>
              </a:rPr>
              <a:t>Common Robustness</a:t>
            </a:r>
            <a:endParaRPr lang="ja-JP" altLang="en-US" sz="3600" b="1" dirty="0">
              <a:solidFill>
                <a:srgbClr val="FFFFFF"/>
              </a:solidFill>
              <a:latin typeface="Microsoft YaHei"/>
              <a:ea typeface="Microsoft YaHei"/>
              <a:cs typeface="Microsoft YaHei"/>
              <a:sym typeface="Microsoft YaHei"/>
            </a:endParaRPr>
          </a:p>
        </p:txBody>
      </p:sp>
      <p:sp>
        <p:nvSpPr>
          <p:cNvPr id="8" name="Shape 115">
            <a:extLst>
              <a:ext uri="{FF2B5EF4-FFF2-40B4-BE49-F238E27FC236}">
                <a16:creationId xmlns:a16="http://schemas.microsoft.com/office/drawing/2014/main" id="{5A74C012-A4FD-29A3-F5D5-B2C52093385F}"/>
              </a:ext>
            </a:extLst>
          </p:cNvPr>
          <p:cNvSpPr/>
          <p:nvPr/>
        </p:nvSpPr>
        <p:spPr>
          <a:xfrm>
            <a:off x="4798250" y="4526400"/>
            <a:ext cx="7393750" cy="821917"/>
          </a:xfrm>
          <a:prstGeom prst="rect">
            <a:avLst/>
          </a:prstGeom>
          <a:solidFill>
            <a:srgbClr val="C00000">
              <a:alpha val="79520"/>
            </a:srgbClr>
          </a:solidFill>
          <a:ln w="12700">
            <a:miter lim="400000"/>
          </a:ln>
        </p:spPr>
        <p:txBody>
          <a:bodyPr lIns="45719" rIns="45719" anchor="ctr"/>
          <a:lstStyle/>
          <a:p>
            <a:pPr algn="ctr">
              <a:defRPr>
                <a:solidFill>
                  <a:schemeClr val="accent2">
                    <a:satOff val="-18194"/>
                    <a:lumOff val="-11215"/>
                  </a:schemeClr>
                </a:solidFill>
              </a:defRPr>
            </a:pPr>
            <a:endParaRPr lang="en-HK" dirty="0"/>
          </a:p>
        </p:txBody>
      </p:sp>
      <p:sp>
        <p:nvSpPr>
          <p:cNvPr id="10" name="Shape 118">
            <a:extLst>
              <a:ext uri="{FF2B5EF4-FFF2-40B4-BE49-F238E27FC236}">
                <a16:creationId xmlns:a16="http://schemas.microsoft.com/office/drawing/2014/main" id="{263CC012-85BB-4173-DFB8-F76DD365344F}"/>
              </a:ext>
            </a:extLst>
          </p:cNvPr>
          <p:cNvSpPr txBox="1">
            <a:spLocks/>
          </p:cNvSpPr>
          <p:nvPr/>
        </p:nvSpPr>
        <p:spPr>
          <a:xfrm>
            <a:off x="5303912" y="4563454"/>
            <a:ext cx="6336702" cy="80976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1pPr>
            <a:lvl2pPr marL="0" marR="0" indent="4572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2pPr>
            <a:lvl3pPr marL="0" marR="0" indent="9144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3pPr>
            <a:lvl4pPr marL="0" marR="0" indent="13716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4pPr>
            <a:lvl5pPr marL="0" marR="0" indent="18288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9pPr>
          </a:lstStyle>
          <a:p>
            <a:pPr algn="l" defTabSz="621791">
              <a:lnSpc>
                <a:spcPct val="81000"/>
              </a:lnSpc>
              <a:spcBef>
                <a:spcPts val="600"/>
              </a:spcBef>
              <a:defRPr sz="1632">
                <a:solidFill>
                  <a:srgbClr val="FFFFFF"/>
                </a:solidFill>
                <a:latin typeface="Microsoft YaHei"/>
                <a:ea typeface="Microsoft YaHei"/>
                <a:cs typeface="Microsoft YaHei"/>
                <a:sym typeface="Microsoft YaHei"/>
              </a:defRPr>
            </a:pPr>
            <a:r>
              <a:rPr lang="zh-CN" altLang="en-US" sz="2000" b="1" dirty="0">
                <a:solidFill>
                  <a:srgbClr val="FFFFFF"/>
                </a:solidFill>
                <a:latin typeface="Microsoft YaHei"/>
                <a:ea typeface="Microsoft YaHei"/>
                <a:cs typeface="Microsoft YaHei"/>
                <a:sym typeface="Microsoft YaHei"/>
              </a:rPr>
              <a:t>姜育刚，马兴军，吴祖煊</a:t>
            </a:r>
            <a:endParaRPr lang="ja-JP" altLang="en-US" sz="2000" b="1" dirty="0">
              <a:solidFill>
                <a:srgbClr val="FFFFFF"/>
              </a:solidFill>
              <a:latin typeface="Microsoft YaHei"/>
              <a:ea typeface="Microsoft YaHei"/>
              <a:cs typeface="Microsoft YaHei"/>
              <a:sym typeface="Microsoft YaHei"/>
            </a:endParaRPr>
          </a:p>
        </p:txBody>
      </p:sp>
    </p:spTree>
    <p:extLst>
      <p:ext uri="{BB962C8B-B14F-4D97-AF65-F5344CB8AC3E}">
        <p14:creationId xmlns:p14="http://schemas.microsoft.com/office/powerpoint/2010/main" val="4212393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55039-6269-E820-168B-6AA4E24D8195}"/>
              </a:ext>
            </a:extLst>
          </p:cNvPr>
          <p:cNvSpPr>
            <a:spLocks noGrp="1"/>
          </p:cNvSpPr>
          <p:nvPr>
            <p:ph type="title"/>
          </p:nvPr>
        </p:nvSpPr>
        <p:spPr/>
        <p:txBody>
          <a:bodyPr/>
          <a:lstStyle/>
          <a:p>
            <a:r>
              <a:rPr kumimoji="1" lang="en-US" altLang="zh-CN" dirty="0"/>
              <a:t>Self-Attention</a:t>
            </a:r>
            <a:r>
              <a:rPr kumimoji="1" lang="zh-CN" altLang="en-US" dirty="0"/>
              <a:t> </a:t>
            </a:r>
            <a:r>
              <a:rPr kumimoji="1" lang="en-US" altLang="zh-CN" dirty="0"/>
              <a:t>Explained</a:t>
            </a:r>
            <a:endParaRPr kumimoji="1" lang="zh-CN" altLang="en-US" dirty="0"/>
          </a:p>
        </p:txBody>
      </p:sp>
      <p:sp>
        <p:nvSpPr>
          <p:cNvPr id="5" name="文本框 4">
            <a:extLst>
              <a:ext uri="{FF2B5EF4-FFF2-40B4-BE49-F238E27FC236}">
                <a16:creationId xmlns:a16="http://schemas.microsoft.com/office/drawing/2014/main" id="{29E9EE8C-ACCB-55E7-D5F4-DB4747F36131}"/>
              </a:ext>
            </a:extLst>
          </p:cNvPr>
          <p:cNvSpPr txBox="1"/>
          <p:nvPr/>
        </p:nvSpPr>
        <p:spPr>
          <a:xfrm>
            <a:off x="479376" y="6221846"/>
            <a:ext cx="8230571" cy="338554"/>
          </a:xfrm>
          <a:prstGeom prst="rect">
            <a:avLst/>
          </a:prstGeom>
          <a:noFill/>
        </p:spPr>
        <p:txBody>
          <a:bodyPr wrap="square">
            <a:spAutoFit/>
          </a:bodyPr>
          <a:lstStyle/>
          <a:p>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https://towardsdatascience.com/illustrated-self-attention-2d627e33b20a</a:t>
            </a:r>
          </a:p>
        </p:txBody>
      </p:sp>
      <p:pic>
        <p:nvPicPr>
          <p:cNvPr id="3074" name="Picture 2">
            <a:extLst>
              <a:ext uri="{FF2B5EF4-FFF2-40B4-BE49-F238E27FC236}">
                <a16:creationId xmlns:a16="http://schemas.microsoft.com/office/drawing/2014/main" id="{12B93631-5C5B-0AC4-AFB3-7962E149D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483" y="1124744"/>
            <a:ext cx="8446672" cy="5079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88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7A9E8-0F66-EBBE-FD0E-D5200C180C9A}"/>
              </a:ext>
            </a:extLst>
          </p:cNvPr>
          <p:cNvSpPr>
            <a:spLocks noGrp="1"/>
          </p:cNvSpPr>
          <p:nvPr>
            <p:ph type="title"/>
          </p:nvPr>
        </p:nvSpPr>
        <p:spPr/>
        <p:txBody>
          <a:bodyPr/>
          <a:lstStyle/>
          <a:p>
            <a:r>
              <a:rPr kumimoji="1" lang="en-US" altLang="zh-CN" dirty="0"/>
              <a:t>CNN</a:t>
            </a:r>
            <a:r>
              <a:rPr kumimoji="1" lang="zh-CN" altLang="en-US" dirty="0"/>
              <a:t> </a:t>
            </a:r>
            <a:r>
              <a:rPr kumimoji="1" lang="en-US" altLang="zh-CN" dirty="0"/>
              <a:t>Explained</a:t>
            </a:r>
            <a:endParaRPr kumimoji="1" lang="zh-CN" altLang="en-US" dirty="0"/>
          </a:p>
        </p:txBody>
      </p:sp>
      <p:sp>
        <p:nvSpPr>
          <p:cNvPr id="5" name="TextBox 4">
            <a:extLst>
              <a:ext uri="{FF2B5EF4-FFF2-40B4-BE49-F238E27FC236}">
                <a16:creationId xmlns:a16="http://schemas.microsoft.com/office/drawing/2014/main" id="{48CE8A0C-D7F1-DD7B-537F-AE628B953E1C}"/>
              </a:ext>
            </a:extLst>
          </p:cNvPr>
          <p:cNvSpPr txBox="1"/>
          <p:nvPr/>
        </p:nvSpPr>
        <p:spPr>
          <a:xfrm>
            <a:off x="767408" y="4445157"/>
            <a:ext cx="6854517"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Learns</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different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levels</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of</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representations</a:t>
            </a:r>
            <a:endParaRPr lang="en-AU" sz="2400" dirty="0">
              <a:latin typeface="Microsoft YaHei" panose="020B0503020204020204" pitchFamily="34" charset="-122"/>
              <a:ea typeface="Microsoft YaHei" panose="020B0503020204020204" pitchFamily="34" charset="-122"/>
            </a:endParaRPr>
          </a:p>
        </p:txBody>
      </p:sp>
      <p:sp>
        <p:nvSpPr>
          <p:cNvPr id="6" name="TextBox 10">
            <a:extLst>
              <a:ext uri="{FF2B5EF4-FFF2-40B4-BE49-F238E27FC236}">
                <a16:creationId xmlns:a16="http://schemas.microsoft.com/office/drawing/2014/main" id="{9884E3C4-F14E-7953-1FFD-848317D43501}"/>
              </a:ext>
            </a:extLst>
          </p:cNvPr>
          <p:cNvSpPr txBox="1"/>
          <p:nvPr/>
        </p:nvSpPr>
        <p:spPr>
          <a:xfrm>
            <a:off x="9067036" y="5877272"/>
            <a:ext cx="2889252" cy="338554"/>
          </a:xfrm>
          <a:prstGeom prst="rect">
            <a:avLst/>
          </a:prstGeom>
          <a:noFill/>
        </p:spPr>
        <p:txBody>
          <a:bodyPr wrap="none" rtlCol="0">
            <a:spAutoFit/>
          </a:bodyPr>
          <a:lstStyle/>
          <a:p>
            <a:r>
              <a:rPr lang="en-US" sz="1600" dirty="0">
                <a:latin typeface="Microsoft YaHei" panose="020B0503020204020204" pitchFamily="34" charset="-122"/>
                <a:ea typeface="Microsoft YaHei" panose="020B0503020204020204" pitchFamily="34" charset="-122"/>
                <a:hlinkClick r:id="rId2">
                  <a:extLst>
                    <a:ext uri="{A12FA001-AC4F-418D-AE19-62706E023703}">
                      <ahyp:hlinkClr xmlns:ahyp="http://schemas.microsoft.com/office/drawing/2018/hyperlinkcolor" val="tx"/>
                    </a:ext>
                  </a:extLst>
                </a:hlinkClick>
              </a:rPr>
              <a:t>http://cs231n.stanford.edu/</a:t>
            </a:r>
            <a:endParaRPr lang="en-US" sz="1600" dirty="0">
              <a:latin typeface="Microsoft YaHei" panose="020B0503020204020204" pitchFamily="34" charset="-122"/>
              <a:ea typeface="Microsoft YaHei" panose="020B0503020204020204" pitchFamily="34" charset="-122"/>
            </a:endParaRPr>
          </a:p>
        </p:txBody>
      </p:sp>
      <p:pic>
        <p:nvPicPr>
          <p:cNvPr id="7" name="Picture 13">
            <a:extLst>
              <a:ext uri="{FF2B5EF4-FFF2-40B4-BE49-F238E27FC236}">
                <a16:creationId xmlns:a16="http://schemas.microsoft.com/office/drawing/2014/main" id="{FAF913DF-BE03-0D61-21F4-C23008039392}"/>
              </a:ext>
            </a:extLst>
          </p:cNvPr>
          <p:cNvPicPr>
            <a:picLocks noChangeAspect="1"/>
          </p:cNvPicPr>
          <p:nvPr/>
        </p:nvPicPr>
        <p:blipFill>
          <a:blip r:embed="rId3"/>
          <a:stretch>
            <a:fillRect/>
          </a:stretch>
        </p:blipFill>
        <p:spPr>
          <a:xfrm>
            <a:off x="1127448" y="1268760"/>
            <a:ext cx="5594960" cy="2724420"/>
          </a:xfrm>
          <a:prstGeom prst="rect">
            <a:avLst/>
          </a:prstGeom>
        </p:spPr>
      </p:pic>
      <p:sp>
        <p:nvSpPr>
          <p:cNvPr id="8" name="TextBox 14">
            <a:extLst>
              <a:ext uri="{FF2B5EF4-FFF2-40B4-BE49-F238E27FC236}">
                <a16:creationId xmlns:a16="http://schemas.microsoft.com/office/drawing/2014/main" id="{81486844-60A4-1E66-513E-FC8E6A4FD652}"/>
              </a:ext>
            </a:extLst>
          </p:cNvPr>
          <p:cNvSpPr txBox="1"/>
          <p:nvPr/>
        </p:nvSpPr>
        <p:spPr>
          <a:xfrm>
            <a:off x="7107694" y="1275058"/>
            <a:ext cx="3268354" cy="3170099"/>
          </a:xfrm>
          <a:prstGeom prst="rect">
            <a:avLst/>
          </a:prstGeom>
          <a:noFill/>
        </p:spPr>
        <p:txBody>
          <a:bodyPr wrap="square" rtlCol="0">
            <a:spAutoFit/>
          </a:bodyPr>
          <a:lstStyle/>
          <a:p>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brief</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history</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of</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CNNs</a:t>
            </a:r>
            <a:r>
              <a:rPr lang="en-AU" sz="20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en-AU" sz="2000" b="1" dirty="0" err="1">
                <a:latin typeface="Microsoft YaHei" panose="020B0503020204020204" pitchFamily="34" charset="-122"/>
                <a:ea typeface="Microsoft YaHei" panose="020B0503020204020204" pitchFamily="34" charset="-122"/>
              </a:rPr>
              <a:t>LeNet</a:t>
            </a:r>
            <a:r>
              <a:rPr lang="en-AU" sz="2000" b="1" dirty="0">
                <a:latin typeface="Microsoft YaHei" panose="020B0503020204020204" pitchFamily="34" charset="-122"/>
                <a:ea typeface="Microsoft YaHei" panose="020B0503020204020204" pitchFamily="34" charset="-122"/>
              </a:rPr>
              <a:t>, 1990s</a:t>
            </a:r>
          </a:p>
          <a:p>
            <a:pPr marL="285750" indent="-285750">
              <a:buFont typeface="Arial" panose="020B0604020202020204" pitchFamily="34" charset="0"/>
              <a:buChar char="•"/>
            </a:pPr>
            <a:r>
              <a:rPr lang="en-AU" sz="2000" b="1" dirty="0" err="1">
                <a:latin typeface="Microsoft YaHei" panose="020B0503020204020204" pitchFamily="34" charset="-122"/>
                <a:ea typeface="Microsoft YaHei" panose="020B0503020204020204" pitchFamily="34" charset="-122"/>
              </a:rPr>
              <a:t>AlexNet</a:t>
            </a:r>
            <a:r>
              <a:rPr lang="en-AU" sz="2000" b="1" dirty="0">
                <a:latin typeface="Microsoft YaHei" panose="020B0503020204020204" pitchFamily="34" charset="-122"/>
                <a:ea typeface="Microsoft YaHei" panose="020B0503020204020204" pitchFamily="34" charset="-122"/>
              </a:rPr>
              <a:t>, 2012</a:t>
            </a:r>
          </a:p>
          <a:p>
            <a:pPr marL="285750" indent="-285750">
              <a:buFont typeface="Arial" panose="020B0604020202020204" pitchFamily="34" charset="0"/>
              <a:buChar char="•"/>
            </a:pPr>
            <a:r>
              <a:rPr lang="en-AU" sz="2000" b="1" dirty="0">
                <a:latin typeface="Microsoft YaHei" panose="020B0503020204020204" pitchFamily="34" charset="-122"/>
                <a:ea typeface="Microsoft YaHei" panose="020B0503020204020204" pitchFamily="34" charset="-122"/>
              </a:rPr>
              <a:t>ZF Net, 2013</a:t>
            </a:r>
          </a:p>
          <a:p>
            <a:pPr marL="285750" indent="-285750">
              <a:buFont typeface="Arial" panose="020B0604020202020204" pitchFamily="34" charset="0"/>
              <a:buChar char="•"/>
            </a:pPr>
            <a:r>
              <a:rPr lang="en-AU" sz="2000" b="1" dirty="0" err="1">
                <a:latin typeface="Microsoft YaHei" panose="020B0503020204020204" pitchFamily="34" charset="-122"/>
                <a:ea typeface="Microsoft YaHei" panose="020B0503020204020204" pitchFamily="34" charset="-122"/>
              </a:rPr>
              <a:t>GoogLeNet</a:t>
            </a:r>
            <a:r>
              <a:rPr lang="en-AU" sz="2000" b="1" dirty="0">
                <a:latin typeface="Microsoft YaHei" panose="020B0503020204020204" pitchFamily="34" charset="-122"/>
                <a:ea typeface="Microsoft YaHei" panose="020B0503020204020204" pitchFamily="34" charset="-122"/>
              </a:rPr>
              <a:t>, 2014</a:t>
            </a:r>
          </a:p>
          <a:p>
            <a:pPr marL="285750" indent="-285750">
              <a:buFont typeface="Arial" panose="020B0604020202020204" pitchFamily="34" charset="0"/>
              <a:buChar char="•"/>
            </a:pPr>
            <a:r>
              <a:rPr lang="en-AU" sz="2000" b="1" dirty="0" err="1">
                <a:latin typeface="Microsoft YaHei" panose="020B0503020204020204" pitchFamily="34" charset="-122"/>
                <a:ea typeface="Microsoft YaHei" panose="020B0503020204020204" pitchFamily="34" charset="-122"/>
              </a:rPr>
              <a:t>VGGNet</a:t>
            </a:r>
            <a:r>
              <a:rPr lang="en-AU" sz="2000" b="1" dirty="0">
                <a:latin typeface="Microsoft YaHei" panose="020B0503020204020204" pitchFamily="34" charset="-122"/>
                <a:ea typeface="Microsoft YaHei" panose="020B0503020204020204" pitchFamily="34" charset="-122"/>
              </a:rPr>
              <a:t>, 2014</a:t>
            </a:r>
          </a:p>
          <a:p>
            <a:pPr marL="285750" indent="-285750">
              <a:buFont typeface="Arial" panose="020B0604020202020204" pitchFamily="34" charset="0"/>
              <a:buChar char="•"/>
            </a:pPr>
            <a:r>
              <a:rPr lang="en-AU" sz="2000" b="1" dirty="0" err="1">
                <a:latin typeface="Microsoft YaHei" panose="020B0503020204020204" pitchFamily="34" charset="-122"/>
                <a:ea typeface="Microsoft YaHei" panose="020B0503020204020204" pitchFamily="34" charset="-122"/>
              </a:rPr>
              <a:t>ResNet</a:t>
            </a:r>
            <a:r>
              <a:rPr lang="en-AU" sz="2000" b="1" dirty="0">
                <a:latin typeface="Microsoft YaHei" panose="020B0503020204020204" pitchFamily="34" charset="-122"/>
                <a:ea typeface="Microsoft YaHei" panose="020B0503020204020204" pitchFamily="34" charset="-122"/>
              </a:rPr>
              <a:t>, 2015</a:t>
            </a:r>
          </a:p>
          <a:p>
            <a:pPr marL="285750" indent="-285750">
              <a:buFont typeface="Arial" panose="020B0604020202020204" pitchFamily="34" charset="0"/>
              <a:buChar char="•"/>
            </a:pPr>
            <a:r>
              <a:rPr lang="en-AU" sz="2000" b="1" dirty="0">
                <a:latin typeface="Microsoft YaHei" panose="020B0503020204020204" pitchFamily="34" charset="-122"/>
                <a:ea typeface="Microsoft YaHei" panose="020B0503020204020204" pitchFamily="34" charset="-122"/>
              </a:rPr>
              <a:t>Inception V4, 2016</a:t>
            </a:r>
          </a:p>
          <a:p>
            <a:pPr marL="285750" indent="-285750">
              <a:buFont typeface="Arial" panose="020B0604020202020204" pitchFamily="34" charset="0"/>
              <a:buChar char="•"/>
            </a:pPr>
            <a:r>
              <a:rPr lang="en-US" altLang="zh-CN" sz="2000" b="1" dirty="0" err="1">
                <a:latin typeface="Microsoft YaHei" panose="020B0503020204020204" pitchFamily="34" charset="-122"/>
                <a:ea typeface="Microsoft YaHei" panose="020B0503020204020204" pitchFamily="34" charset="-122"/>
              </a:rPr>
              <a:t>ResNeXt</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 </a:t>
            </a:r>
            <a:r>
              <a:rPr lang="en-US" altLang="zh-CN" sz="2000" b="1" dirty="0">
                <a:latin typeface="Microsoft YaHei" panose="020B0503020204020204" pitchFamily="34" charset="-122"/>
                <a:ea typeface="Microsoft YaHei" panose="020B0503020204020204" pitchFamily="34" charset="-122"/>
              </a:rPr>
              <a:t>2017</a:t>
            </a:r>
          </a:p>
          <a:p>
            <a:pPr marL="285750" indent="-285750">
              <a:buFont typeface="Arial" panose="020B0604020202020204" pitchFamily="34" charset="0"/>
              <a:buChar char="•"/>
            </a:pPr>
            <a:r>
              <a:rPr lang="en-US" altLang="zh-CN" sz="2000" b="1" dirty="0" err="1">
                <a:latin typeface="Microsoft YaHei" panose="020B0503020204020204" pitchFamily="34" charset="-122"/>
                <a:ea typeface="Microsoft YaHei" panose="020B0503020204020204" pitchFamily="34" charset="-122"/>
              </a:rPr>
              <a:t>ViT</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 </a:t>
            </a:r>
            <a:r>
              <a:rPr lang="en-US" altLang="zh-CN" sz="2000" b="1" dirty="0">
                <a:latin typeface="Microsoft YaHei" panose="020B0503020204020204" pitchFamily="34" charset="-122"/>
                <a:ea typeface="Microsoft YaHei" panose="020B0503020204020204" pitchFamily="34" charset="-122"/>
              </a:rPr>
              <a:t>2021</a:t>
            </a:r>
            <a:endParaRPr lang="en-AU" sz="2000" dirty="0">
              <a:latin typeface="Microsoft YaHei" panose="020B0503020204020204" pitchFamily="34" charset="-122"/>
              <a:ea typeface="Microsoft YaHei" panose="020B0503020204020204" pitchFamily="34" charset="-122"/>
            </a:endParaRPr>
          </a:p>
        </p:txBody>
      </p:sp>
      <p:pic>
        <p:nvPicPr>
          <p:cNvPr id="9" name="Picture 2" descr="Image result for Google - Inception">
            <a:extLst>
              <a:ext uri="{FF2B5EF4-FFF2-40B4-BE49-F238E27FC236}">
                <a16:creationId xmlns:a16="http://schemas.microsoft.com/office/drawing/2014/main" id="{9BCCE606-56AF-FEE0-F3D2-1FBF802BE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621925" y="4724706"/>
            <a:ext cx="3268354" cy="87301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9FAC46F5-2319-BE04-FED1-C0F7BC86F1E9}"/>
              </a:ext>
            </a:extLst>
          </p:cNvPr>
          <p:cNvSpPr txBox="1"/>
          <p:nvPr/>
        </p:nvSpPr>
        <p:spPr>
          <a:xfrm>
            <a:off x="574796" y="5938809"/>
            <a:ext cx="7830798" cy="307777"/>
          </a:xfrm>
          <a:prstGeom prst="rect">
            <a:avLst/>
          </a:prstGeom>
          <a:noFill/>
        </p:spPr>
        <p:txBody>
          <a:bodyPr wrap="none" rtlCol="0">
            <a:spAutoFit/>
          </a:bodyPr>
          <a:lstStyle/>
          <a:p>
            <a:r>
              <a:rPr lang="en-AU" altLang="zh-CN" sz="1400" i="0" u="none" strike="noStrike" dirty="0">
                <a:solidFill>
                  <a:srgbClr val="2C3A4A"/>
                </a:solidFill>
                <a:effectLst/>
                <a:latin typeface="Microsoft YaHei" panose="020B0503020204020204" pitchFamily="34" charset="-122"/>
                <a:ea typeface="Microsoft YaHei" panose="020B0503020204020204" pitchFamily="34" charset="-122"/>
              </a:rPr>
              <a:t>An Image is Worth 16x16 Words: Transformers for Image Recognition at Scale</a:t>
            </a:r>
            <a:r>
              <a:rPr lang="en-US" altLang="zh-CN" sz="1400" dirty="0">
                <a:solidFill>
                  <a:srgbClr val="2C3A4A"/>
                </a:solidFill>
                <a:latin typeface="Microsoft YaHei" panose="020B0503020204020204" pitchFamily="34" charset="-122"/>
                <a:ea typeface="Microsoft YaHei" panose="020B0503020204020204" pitchFamily="34" charset="-122"/>
              </a:rPr>
              <a:t>,</a:t>
            </a:r>
            <a:r>
              <a:rPr lang="zh-CN" altLang="en-US" sz="1400" dirty="0">
                <a:solidFill>
                  <a:srgbClr val="2C3A4A"/>
                </a:solidFill>
                <a:latin typeface="Microsoft YaHei" panose="020B0503020204020204" pitchFamily="34" charset="-122"/>
                <a:ea typeface="Microsoft YaHei" panose="020B0503020204020204" pitchFamily="34" charset="-122"/>
              </a:rPr>
              <a:t> </a:t>
            </a:r>
            <a:r>
              <a:rPr lang="en-US" altLang="zh-CN" sz="1400" dirty="0">
                <a:solidFill>
                  <a:srgbClr val="2C3A4A"/>
                </a:solidFill>
                <a:latin typeface="Microsoft YaHei" panose="020B0503020204020204" pitchFamily="34" charset="-122"/>
                <a:ea typeface="Microsoft YaHei" panose="020B0503020204020204" pitchFamily="34" charset="-122"/>
              </a:rPr>
              <a:t>ICLR</a:t>
            </a:r>
            <a:r>
              <a:rPr lang="zh-CN" altLang="en-US" sz="1400" dirty="0">
                <a:solidFill>
                  <a:srgbClr val="2C3A4A"/>
                </a:solidFill>
                <a:latin typeface="Microsoft YaHei" panose="020B0503020204020204" pitchFamily="34" charset="-122"/>
                <a:ea typeface="Microsoft YaHei" panose="020B0503020204020204" pitchFamily="34" charset="-122"/>
              </a:rPr>
              <a:t> </a:t>
            </a:r>
            <a:r>
              <a:rPr lang="en-US" altLang="zh-CN" sz="1400" dirty="0">
                <a:solidFill>
                  <a:srgbClr val="2C3A4A"/>
                </a:solidFill>
                <a:latin typeface="Microsoft YaHei" panose="020B0503020204020204" pitchFamily="34" charset="-122"/>
                <a:ea typeface="Microsoft YaHei" panose="020B0503020204020204" pitchFamily="34" charset="-122"/>
              </a:rPr>
              <a:t>2021</a:t>
            </a:r>
            <a:endParaRPr lang="en-AU" altLang="zh-CN" sz="1400" i="0" u="none" strike="noStrike" dirty="0">
              <a:solidFill>
                <a:srgbClr val="2C3A4A"/>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66793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22F0D-A097-2CED-0903-F86229BC78EB}"/>
              </a:ext>
            </a:extLst>
          </p:cNvPr>
          <p:cNvSpPr>
            <a:spLocks noGrp="1"/>
          </p:cNvSpPr>
          <p:nvPr>
            <p:ph type="title"/>
          </p:nvPr>
        </p:nvSpPr>
        <p:spPr/>
        <p:txBody>
          <a:bodyPr/>
          <a:lstStyle/>
          <a:p>
            <a:r>
              <a:rPr kumimoji="1" lang="en-US" altLang="zh-CN" dirty="0"/>
              <a:t>Explainable</a:t>
            </a:r>
            <a:r>
              <a:rPr kumimoji="1" lang="zh-CN" altLang="en-US" dirty="0"/>
              <a:t> </a:t>
            </a:r>
            <a:r>
              <a:rPr kumimoji="1" lang="en-US" altLang="zh-CN" dirty="0"/>
              <a:t>AI</a:t>
            </a:r>
            <a:endParaRPr kumimoji="1" lang="zh-CN" altLang="en-US" dirty="0"/>
          </a:p>
        </p:txBody>
      </p:sp>
      <p:sp>
        <p:nvSpPr>
          <p:cNvPr id="4" name="圆角矩形 3">
            <a:extLst>
              <a:ext uri="{FF2B5EF4-FFF2-40B4-BE49-F238E27FC236}">
                <a16:creationId xmlns:a16="http://schemas.microsoft.com/office/drawing/2014/main" id="{F73BEC12-77D3-C995-A237-8084757344C0}"/>
              </a:ext>
            </a:extLst>
          </p:cNvPr>
          <p:cNvSpPr/>
          <p:nvPr/>
        </p:nvSpPr>
        <p:spPr>
          <a:xfrm>
            <a:off x="5034195" y="1179232"/>
            <a:ext cx="2089501" cy="5292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深度学习可解释性</a:t>
            </a:r>
          </a:p>
        </p:txBody>
      </p:sp>
      <p:sp>
        <p:nvSpPr>
          <p:cNvPr id="5" name="圆角矩形 4">
            <a:extLst>
              <a:ext uri="{FF2B5EF4-FFF2-40B4-BE49-F238E27FC236}">
                <a16:creationId xmlns:a16="http://schemas.microsoft.com/office/drawing/2014/main" id="{F7842A64-775D-B5CD-EBA5-0833F5E46988}"/>
              </a:ext>
            </a:extLst>
          </p:cNvPr>
          <p:cNvSpPr/>
          <p:nvPr/>
        </p:nvSpPr>
        <p:spPr>
          <a:xfrm>
            <a:off x="2283025" y="2156971"/>
            <a:ext cx="1073804" cy="529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学习机理</a:t>
            </a:r>
          </a:p>
        </p:txBody>
      </p:sp>
      <p:sp>
        <p:nvSpPr>
          <p:cNvPr id="6" name="圆角矩形 5">
            <a:extLst>
              <a:ext uri="{FF2B5EF4-FFF2-40B4-BE49-F238E27FC236}">
                <a16:creationId xmlns:a16="http://schemas.microsoft.com/office/drawing/2014/main" id="{264D8B39-B7D4-7491-9C37-37D11DDA9D78}"/>
              </a:ext>
            </a:extLst>
          </p:cNvPr>
          <p:cNvSpPr/>
          <p:nvPr/>
        </p:nvSpPr>
        <p:spPr>
          <a:xfrm>
            <a:off x="3957924" y="2154249"/>
            <a:ext cx="965414" cy="529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推理机理</a:t>
            </a:r>
          </a:p>
        </p:txBody>
      </p:sp>
      <p:sp>
        <p:nvSpPr>
          <p:cNvPr id="7" name="圆角矩形 6">
            <a:extLst>
              <a:ext uri="{FF2B5EF4-FFF2-40B4-BE49-F238E27FC236}">
                <a16:creationId xmlns:a16="http://schemas.microsoft.com/office/drawing/2014/main" id="{19F58793-BDF9-DA18-0195-2EE8E352E3D4}"/>
              </a:ext>
            </a:extLst>
          </p:cNvPr>
          <p:cNvSpPr/>
          <p:nvPr/>
        </p:nvSpPr>
        <p:spPr>
          <a:xfrm>
            <a:off x="5543111" y="2152887"/>
            <a:ext cx="1071671" cy="529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泛化机理</a:t>
            </a:r>
          </a:p>
        </p:txBody>
      </p:sp>
      <p:sp>
        <p:nvSpPr>
          <p:cNvPr id="8" name="圆角矩形 7">
            <a:extLst>
              <a:ext uri="{FF2B5EF4-FFF2-40B4-BE49-F238E27FC236}">
                <a16:creationId xmlns:a16="http://schemas.microsoft.com/office/drawing/2014/main" id="{09F27EA5-0312-9370-02C5-819092415BAD}"/>
              </a:ext>
            </a:extLst>
          </p:cNvPr>
          <p:cNvSpPr/>
          <p:nvPr/>
        </p:nvSpPr>
        <p:spPr>
          <a:xfrm>
            <a:off x="7162904" y="2154248"/>
            <a:ext cx="1071671" cy="529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认知机理</a:t>
            </a:r>
          </a:p>
        </p:txBody>
      </p:sp>
      <p:sp>
        <p:nvSpPr>
          <p:cNvPr id="9" name="圆角矩形 8">
            <a:extLst>
              <a:ext uri="{FF2B5EF4-FFF2-40B4-BE49-F238E27FC236}">
                <a16:creationId xmlns:a16="http://schemas.microsoft.com/office/drawing/2014/main" id="{03C63B3B-7540-F585-D65C-0EB15A38F3C6}"/>
              </a:ext>
            </a:extLst>
          </p:cNvPr>
          <p:cNvSpPr/>
          <p:nvPr/>
        </p:nvSpPr>
        <p:spPr>
          <a:xfrm>
            <a:off x="8868514" y="2154249"/>
            <a:ext cx="942507" cy="529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panose="020B0503020204020204" pitchFamily="34" charset="-122"/>
                <a:ea typeface="Microsoft YaHei" panose="020B0503020204020204" pitchFamily="34" charset="-122"/>
              </a:rPr>
              <a:t>鲁棒性</a:t>
            </a:r>
          </a:p>
        </p:txBody>
      </p:sp>
      <p:sp>
        <p:nvSpPr>
          <p:cNvPr id="10" name="文本框 9">
            <a:extLst>
              <a:ext uri="{FF2B5EF4-FFF2-40B4-BE49-F238E27FC236}">
                <a16:creationId xmlns:a16="http://schemas.microsoft.com/office/drawing/2014/main" id="{79E34E5C-77F9-BB8D-209A-1D0E8346EF8B}"/>
              </a:ext>
            </a:extLst>
          </p:cNvPr>
          <p:cNvSpPr txBox="1"/>
          <p:nvPr/>
        </p:nvSpPr>
        <p:spPr>
          <a:xfrm>
            <a:off x="2331407" y="3145696"/>
            <a:ext cx="400110" cy="810478"/>
          </a:xfrm>
          <a:prstGeom prst="rect">
            <a:avLst/>
          </a:prstGeom>
          <a:noFill/>
          <a:ln w="19050">
            <a:solidFill>
              <a:schemeClr val="tx1"/>
            </a:solidFill>
          </a:ln>
        </p:spPr>
        <p:txBody>
          <a:bodyPr vert="eaVert" wrap="none" rtlCol="0">
            <a:spAutoFit/>
          </a:bodyPr>
          <a:lstStyle/>
          <a:p>
            <a:r>
              <a:rPr kumimoji="1" lang="zh-CN" altLang="en-US" sz="1400" dirty="0">
                <a:latin typeface="Microsoft YaHei" panose="020B0503020204020204" pitchFamily="34" charset="-122"/>
                <a:ea typeface="Microsoft YaHei" panose="020B0503020204020204" pitchFamily="34" charset="-122"/>
              </a:rPr>
              <a:t>学习过程</a:t>
            </a:r>
          </a:p>
        </p:txBody>
      </p:sp>
      <p:sp>
        <p:nvSpPr>
          <p:cNvPr id="11" name="文本框 10">
            <a:extLst>
              <a:ext uri="{FF2B5EF4-FFF2-40B4-BE49-F238E27FC236}">
                <a16:creationId xmlns:a16="http://schemas.microsoft.com/office/drawing/2014/main" id="{0FA2BE6B-75C6-581C-A7AD-C7970C78B00D}"/>
              </a:ext>
            </a:extLst>
          </p:cNvPr>
          <p:cNvSpPr txBox="1"/>
          <p:nvPr/>
        </p:nvSpPr>
        <p:spPr>
          <a:xfrm>
            <a:off x="2925950" y="3145696"/>
            <a:ext cx="400110" cy="810478"/>
          </a:xfrm>
          <a:prstGeom prst="rect">
            <a:avLst/>
          </a:prstGeom>
          <a:noFill/>
          <a:ln w="19050">
            <a:solidFill>
              <a:schemeClr val="tx1"/>
            </a:solidFill>
          </a:ln>
        </p:spPr>
        <p:txBody>
          <a:bodyPr vert="eaVert" wrap="none" rtlCol="0">
            <a:spAutoFit/>
          </a:bodyPr>
          <a:lstStyle/>
          <a:p>
            <a:r>
              <a:rPr kumimoji="1" lang="zh-CN" altLang="en-US" sz="1400" dirty="0">
                <a:latin typeface="Microsoft YaHei" panose="020B0503020204020204" pitchFamily="34" charset="-122"/>
                <a:ea typeface="Microsoft YaHei" panose="020B0503020204020204" pitchFamily="34" charset="-122"/>
              </a:rPr>
              <a:t>学习结果</a:t>
            </a:r>
          </a:p>
        </p:txBody>
      </p:sp>
      <p:sp>
        <p:nvSpPr>
          <p:cNvPr id="12" name="文本框 11">
            <a:extLst>
              <a:ext uri="{FF2B5EF4-FFF2-40B4-BE49-F238E27FC236}">
                <a16:creationId xmlns:a16="http://schemas.microsoft.com/office/drawing/2014/main" id="{FD6F0D23-0E23-A05D-D1BB-38DEB8B2DF3A}"/>
              </a:ext>
            </a:extLst>
          </p:cNvPr>
          <p:cNvSpPr txBox="1"/>
          <p:nvPr/>
        </p:nvSpPr>
        <p:spPr>
          <a:xfrm>
            <a:off x="3950843" y="3145696"/>
            <a:ext cx="400110" cy="810478"/>
          </a:xfrm>
          <a:prstGeom prst="rect">
            <a:avLst/>
          </a:prstGeom>
          <a:noFill/>
          <a:ln w="19050">
            <a:solidFill>
              <a:schemeClr val="tx1"/>
            </a:solidFill>
          </a:ln>
        </p:spPr>
        <p:txBody>
          <a:bodyPr vert="eaVert" wrap="none" rtlCol="0">
            <a:spAutoFit/>
          </a:bodyPr>
          <a:lstStyle/>
          <a:p>
            <a:r>
              <a:rPr kumimoji="1" lang="zh-CN" altLang="en-US" sz="1400" dirty="0">
                <a:latin typeface="Microsoft YaHei" panose="020B0503020204020204" pitchFamily="34" charset="-122"/>
                <a:ea typeface="Microsoft YaHei" panose="020B0503020204020204" pitchFamily="34" charset="-122"/>
              </a:rPr>
              <a:t>决策依据</a:t>
            </a:r>
          </a:p>
        </p:txBody>
      </p:sp>
      <p:sp>
        <p:nvSpPr>
          <p:cNvPr id="13" name="文本框 12">
            <a:extLst>
              <a:ext uri="{FF2B5EF4-FFF2-40B4-BE49-F238E27FC236}">
                <a16:creationId xmlns:a16="http://schemas.microsoft.com/office/drawing/2014/main" id="{02680879-F613-27CD-A1CB-21950FB17689}"/>
              </a:ext>
            </a:extLst>
          </p:cNvPr>
          <p:cNvSpPr txBox="1"/>
          <p:nvPr/>
        </p:nvSpPr>
        <p:spPr>
          <a:xfrm>
            <a:off x="4548476" y="3145696"/>
            <a:ext cx="400110" cy="810478"/>
          </a:xfrm>
          <a:prstGeom prst="rect">
            <a:avLst/>
          </a:prstGeom>
          <a:noFill/>
          <a:ln w="19050">
            <a:solidFill>
              <a:schemeClr val="tx1"/>
            </a:solidFill>
          </a:ln>
        </p:spPr>
        <p:txBody>
          <a:bodyPr vert="eaVert" wrap="none" rtlCol="0">
            <a:spAutoFit/>
          </a:bodyPr>
          <a:lstStyle/>
          <a:p>
            <a:r>
              <a:rPr kumimoji="1" lang="zh-CN" altLang="en-US" sz="1400" dirty="0">
                <a:latin typeface="Microsoft YaHei" panose="020B0503020204020204" pitchFamily="34" charset="-122"/>
                <a:ea typeface="Microsoft YaHei" panose="020B0503020204020204" pitchFamily="34" charset="-122"/>
              </a:rPr>
              <a:t>推理机制</a:t>
            </a:r>
          </a:p>
        </p:txBody>
      </p:sp>
      <p:sp>
        <p:nvSpPr>
          <p:cNvPr id="14" name="文本框 13">
            <a:extLst>
              <a:ext uri="{FF2B5EF4-FFF2-40B4-BE49-F238E27FC236}">
                <a16:creationId xmlns:a16="http://schemas.microsoft.com/office/drawing/2014/main" id="{C378EC89-DD69-A638-4592-464D918EB85A}"/>
              </a:ext>
            </a:extLst>
          </p:cNvPr>
          <p:cNvSpPr txBox="1"/>
          <p:nvPr/>
        </p:nvSpPr>
        <p:spPr>
          <a:xfrm>
            <a:off x="5572655" y="3145699"/>
            <a:ext cx="400110" cy="810478"/>
          </a:xfrm>
          <a:prstGeom prst="rect">
            <a:avLst/>
          </a:prstGeom>
          <a:noFill/>
          <a:ln w="19050">
            <a:solidFill>
              <a:schemeClr val="tx1"/>
            </a:solidFill>
          </a:ln>
        </p:spPr>
        <p:txBody>
          <a:bodyPr vert="eaVert" wrap="none" rtlCol="0">
            <a:spAutoFit/>
          </a:bodyPr>
          <a:lstStyle/>
          <a:p>
            <a:r>
              <a:rPr kumimoji="1" lang="zh-CN" altLang="en-US" sz="1400" dirty="0">
                <a:latin typeface="Microsoft YaHei" panose="020B0503020204020204" pitchFamily="34" charset="-122"/>
                <a:ea typeface="Microsoft YaHei" panose="020B0503020204020204" pitchFamily="34" charset="-122"/>
              </a:rPr>
              <a:t>泛化原因</a:t>
            </a:r>
          </a:p>
        </p:txBody>
      </p:sp>
      <p:sp>
        <p:nvSpPr>
          <p:cNvPr id="15" name="文本框 14">
            <a:extLst>
              <a:ext uri="{FF2B5EF4-FFF2-40B4-BE49-F238E27FC236}">
                <a16:creationId xmlns:a16="http://schemas.microsoft.com/office/drawing/2014/main" id="{3C32B278-2CDB-5902-6D04-23387706E3A2}"/>
              </a:ext>
            </a:extLst>
          </p:cNvPr>
          <p:cNvSpPr txBox="1"/>
          <p:nvPr/>
        </p:nvSpPr>
        <p:spPr>
          <a:xfrm>
            <a:off x="6169288" y="3145699"/>
            <a:ext cx="400110" cy="810478"/>
          </a:xfrm>
          <a:prstGeom prst="rect">
            <a:avLst/>
          </a:prstGeom>
          <a:noFill/>
          <a:ln w="19050">
            <a:solidFill>
              <a:schemeClr val="tx1"/>
            </a:solidFill>
          </a:ln>
        </p:spPr>
        <p:txBody>
          <a:bodyPr vert="eaVert" wrap="none" rtlCol="0">
            <a:spAutoFit/>
          </a:bodyPr>
          <a:lstStyle/>
          <a:p>
            <a:r>
              <a:rPr kumimoji="1" lang="zh-CN" altLang="en-US" sz="1400" dirty="0">
                <a:latin typeface="Microsoft YaHei" panose="020B0503020204020204" pitchFamily="34" charset="-122"/>
                <a:ea typeface="Microsoft YaHei" panose="020B0503020204020204" pitchFamily="34" charset="-122"/>
              </a:rPr>
              <a:t>泛化条件</a:t>
            </a:r>
          </a:p>
        </p:txBody>
      </p:sp>
      <p:sp>
        <p:nvSpPr>
          <p:cNvPr id="16" name="文本框 15">
            <a:extLst>
              <a:ext uri="{FF2B5EF4-FFF2-40B4-BE49-F238E27FC236}">
                <a16:creationId xmlns:a16="http://schemas.microsoft.com/office/drawing/2014/main" id="{81167250-8883-66E6-FBB2-80A8114B1BB7}"/>
              </a:ext>
            </a:extLst>
          </p:cNvPr>
          <p:cNvSpPr txBox="1"/>
          <p:nvPr/>
        </p:nvSpPr>
        <p:spPr>
          <a:xfrm>
            <a:off x="7157926" y="3145694"/>
            <a:ext cx="400110" cy="810478"/>
          </a:xfrm>
          <a:prstGeom prst="rect">
            <a:avLst/>
          </a:prstGeom>
          <a:noFill/>
          <a:ln w="19050">
            <a:solidFill>
              <a:schemeClr val="tx1"/>
            </a:solidFill>
          </a:ln>
        </p:spPr>
        <p:txBody>
          <a:bodyPr vert="eaVert" wrap="none" rtlCol="0">
            <a:spAutoFit/>
          </a:bodyPr>
          <a:lstStyle/>
          <a:p>
            <a:r>
              <a:rPr kumimoji="1" lang="zh-CN" altLang="en-US" sz="1400" dirty="0">
                <a:latin typeface="Microsoft YaHei" panose="020B0503020204020204" pitchFamily="34" charset="-122"/>
                <a:ea typeface="Microsoft YaHei" panose="020B0503020204020204" pitchFamily="34" charset="-122"/>
              </a:rPr>
              <a:t>认知科学</a:t>
            </a:r>
          </a:p>
        </p:txBody>
      </p:sp>
      <p:sp>
        <p:nvSpPr>
          <p:cNvPr id="18" name="文本框 17">
            <a:extLst>
              <a:ext uri="{FF2B5EF4-FFF2-40B4-BE49-F238E27FC236}">
                <a16:creationId xmlns:a16="http://schemas.microsoft.com/office/drawing/2014/main" id="{1F14619F-C87C-A1B7-BC78-CB3F02B878F5}"/>
              </a:ext>
            </a:extLst>
          </p:cNvPr>
          <p:cNvSpPr txBox="1"/>
          <p:nvPr/>
        </p:nvSpPr>
        <p:spPr>
          <a:xfrm>
            <a:off x="7856037" y="3145694"/>
            <a:ext cx="400110" cy="1349087"/>
          </a:xfrm>
          <a:prstGeom prst="rect">
            <a:avLst/>
          </a:prstGeom>
          <a:noFill/>
          <a:ln w="19050">
            <a:solidFill>
              <a:schemeClr val="tx1"/>
            </a:solidFill>
          </a:ln>
        </p:spPr>
        <p:txBody>
          <a:bodyPr vert="eaVert" wrap="none" rtlCol="0">
            <a:spAutoFit/>
          </a:bodyPr>
          <a:lstStyle/>
          <a:p>
            <a:r>
              <a:rPr kumimoji="1" lang="zh-CN" altLang="en-US" sz="1400" dirty="0">
                <a:latin typeface="Microsoft YaHei" panose="020B0503020204020204" pitchFamily="34" charset="-122"/>
                <a:ea typeface="Microsoft YaHei" panose="020B0503020204020204" pitchFamily="34" charset="-122"/>
              </a:rPr>
              <a:t>认知启发的智能</a:t>
            </a:r>
          </a:p>
        </p:txBody>
      </p:sp>
      <p:sp>
        <p:nvSpPr>
          <p:cNvPr id="19" name="文本框 18">
            <a:extLst>
              <a:ext uri="{FF2B5EF4-FFF2-40B4-BE49-F238E27FC236}">
                <a16:creationId xmlns:a16="http://schemas.microsoft.com/office/drawing/2014/main" id="{BEEA25B9-A741-5F83-9ABC-57855D47E6E5}"/>
              </a:ext>
            </a:extLst>
          </p:cNvPr>
          <p:cNvSpPr txBox="1"/>
          <p:nvPr/>
        </p:nvSpPr>
        <p:spPr>
          <a:xfrm>
            <a:off x="8813554" y="3145697"/>
            <a:ext cx="400110" cy="990015"/>
          </a:xfrm>
          <a:prstGeom prst="rect">
            <a:avLst/>
          </a:prstGeom>
          <a:noFill/>
          <a:ln w="19050">
            <a:solidFill>
              <a:schemeClr val="tx1"/>
            </a:solidFill>
          </a:ln>
        </p:spPr>
        <p:txBody>
          <a:bodyPr vert="eaVert" wrap="none" rtlCol="0">
            <a:spAutoFit/>
          </a:bodyPr>
          <a:lstStyle/>
          <a:p>
            <a:r>
              <a:rPr kumimoji="1" lang="zh-CN" altLang="en-US" sz="1400" dirty="0">
                <a:latin typeface="Microsoft YaHei" panose="020B0503020204020204" pitchFamily="34" charset="-122"/>
                <a:ea typeface="Microsoft YaHei" panose="020B0503020204020204" pitchFamily="34" charset="-122"/>
              </a:rPr>
              <a:t>普通鲁棒性</a:t>
            </a:r>
          </a:p>
        </p:txBody>
      </p:sp>
      <p:sp>
        <p:nvSpPr>
          <p:cNvPr id="20" name="文本框 19">
            <a:extLst>
              <a:ext uri="{FF2B5EF4-FFF2-40B4-BE49-F238E27FC236}">
                <a16:creationId xmlns:a16="http://schemas.microsoft.com/office/drawing/2014/main" id="{CB19A8C3-5E46-7CB9-36B5-DFC0FA12D261}"/>
              </a:ext>
            </a:extLst>
          </p:cNvPr>
          <p:cNvSpPr txBox="1"/>
          <p:nvPr/>
        </p:nvSpPr>
        <p:spPr>
          <a:xfrm>
            <a:off x="9410186" y="3145697"/>
            <a:ext cx="400110" cy="990015"/>
          </a:xfrm>
          <a:prstGeom prst="rect">
            <a:avLst/>
          </a:prstGeom>
          <a:noFill/>
          <a:ln w="19050">
            <a:solidFill>
              <a:schemeClr val="tx1"/>
            </a:solidFill>
          </a:ln>
        </p:spPr>
        <p:txBody>
          <a:bodyPr vert="eaVert" wrap="none" rtlCol="0">
            <a:spAutoFit/>
          </a:bodyPr>
          <a:lstStyle/>
          <a:p>
            <a:r>
              <a:rPr kumimoji="1" lang="zh-CN" altLang="en-US" sz="1400" dirty="0">
                <a:latin typeface="Microsoft YaHei" panose="020B0503020204020204" pitchFamily="34" charset="-122"/>
                <a:ea typeface="Microsoft YaHei" panose="020B0503020204020204" pitchFamily="34" charset="-122"/>
              </a:rPr>
              <a:t>对抗鲁棒性</a:t>
            </a:r>
          </a:p>
        </p:txBody>
      </p:sp>
      <p:cxnSp>
        <p:nvCxnSpPr>
          <p:cNvPr id="21" name="Elbow Connector 7">
            <a:extLst>
              <a:ext uri="{FF2B5EF4-FFF2-40B4-BE49-F238E27FC236}">
                <a16:creationId xmlns:a16="http://schemas.microsoft.com/office/drawing/2014/main" id="{99D7AF83-A089-DCB6-1D74-03A9ADB8B89D}"/>
              </a:ext>
            </a:extLst>
          </p:cNvPr>
          <p:cNvCxnSpPr>
            <a:cxnSpLocks/>
            <a:stCxn id="4" idx="2"/>
            <a:endCxn id="5" idx="0"/>
          </p:cNvCxnSpPr>
          <p:nvPr/>
        </p:nvCxnSpPr>
        <p:spPr bwMode="auto">
          <a:xfrm rot="5400000">
            <a:off x="4225168" y="303192"/>
            <a:ext cx="448539" cy="3259019"/>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22" name="Elbow Connector 7">
            <a:extLst>
              <a:ext uri="{FF2B5EF4-FFF2-40B4-BE49-F238E27FC236}">
                <a16:creationId xmlns:a16="http://schemas.microsoft.com/office/drawing/2014/main" id="{64493379-6052-BA2A-4943-0C8459133D34}"/>
              </a:ext>
            </a:extLst>
          </p:cNvPr>
          <p:cNvCxnSpPr>
            <a:cxnSpLocks/>
            <a:stCxn id="4" idx="2"/>
            <a:endCxn id="6" idx="0"/>
          </p:cNvCxnSpPr>
          <p:nvPr/>
        </p:nvCxnSpPr>
        <p:spPr bwMode="auto">
          <a:xfrm rot="5400000">
            <a:off x="5036881" y="1112183"/>
            <a:ext cx="445817" cy="1638315"/>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23" name="Elbow Connector 7">
            <a:extLst>
              <a:ext uri="{FF2B5EF4-FFF2-40B4-BE49-F238E27FC236}">
                <a16:creationId xmlns:a16="http://schemas.microsoft.com/office/drawing/2014/main" id="{F8CA2473-E44F-F607-A868-E45666FC476E}"/>
              </a:ext>
            </a:extLst>
          </p:cNvPr>
          <p:cNvCxnSpPr>
            <a:cxnSpLocks/>
            <a:stCxn id="4" idx="2"/>
            <a:endCxn id="7" idx="0"/>
          </p:cNvCxnSpPr>
          <p:nvPr/>
        </p:nvCxnSpPr>
        <p:spPr bwMode="auto">
          <a:xfrm rot="16200000" flipH="1">
            <a:off x="5856719" y="1930658"/>
            <a:ext cx="444455" cy="1"/>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24" name="Elbow Connector 7">
            <a:extLst>
              <a:ext uri="{FF2B5EF4-FFF2-40B4-BE49-F238E27FC236}">
                <a16:creationId xmlns:a16="http://schemas.microsoft.com/office/drawing/2014/main" id="{64B492E9-E6AA-283C-A568-DB46ED1969EF}"/>
              </a:ext>
            </a:extLst>
          </p:cNvPr>
          <p:cNvCxnSpPr>
            <a:cxnSpLocks/>
            <a:stCxn id="4" idx="2"/>
            <a:endCxn id="8" idx="0"/>
          </p:cNvCxnSpPr>
          <p:nvPr/>
        </p:nvCxnSpPr>
        <p:spPr bwMode="auto">
          <a:xfrm rot="16200000" flipH="1">
            <a:off x="6665935" y="1121443"/>
            <a:ext cx="445816" cy="1619794"/>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25" name="Elbow Connector 7">
            <a:extLst>
              <a:ext uri="{FF2B5EF4-FFF2-40B4-BE49-F238E27FC236}">
                <a16:creationId xmlns:a16="http://schemas.microsoft.com/office/drawing/2014/main" id="{5304CA59-8E80-1F34-86F7-EC4A06DBBC73}"/>
              </a:ext>
            </a:extLst>
          </p:cNvPr>
          <p:cNvCxnSpPr>
            <a:cxnSpLocks/>
            <a:stCxn id="4" idx="2"/>
            <a:endCxn id="9" idx="0"/>
          </p:cNvCxnSpPr>
          <p:nvPr/>
        </p:nvCxnSpPr>
        <p:spPr bwMode="auto">
          <a:xfrm rot="16200000" flipH="1">
            <a:off x="7486449" y="300929"/>
            <a:ext cx="445817" cy="3260822"/>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26" name="Elbow Connector 7">
            <a:extLst>
              <a:ext uri="{FF2B5EF4-FFF2-40B4-BE49-F238E27FC236}">
                <a16:creationId xmlns:a16="http://schemas.microsoft.com/office/drawing/2014/main" id="{ADCDA33F-0BC0-BDDA-2801-2FACB67BA7D0}"/>
              </a:ext>
            </a:extLst>
          </p:cNvPr>
          <p:cNvCxnSpPr>
            <a:cxnSpLocks/>
            <a:stCxn id="5" idx="2"/>
            <a:endCxn id="10" idx="0"/>
          </p:cNvCxnSpPr>
          <p:nvPr/>
        </p:nvCxnSpPr>
        <p:spPr bwMode="auto">
          <a:xfrm rot="5400000">
            <a:off x="2445933" y="2771701"/>
            <a:ext cx="459525" cy="288465"/>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27" name="Elbow Connector 7">
            <a:extLst>
              <a:ext uri="{FF2B5EF4-FFF2-40B4-BE49-F238E27FC236}">
                <a16:creationId xmlns:a16="http://schemas.microsoft.com/office/drawing/2014/main" id="{BE790A6D-A2DC-54FB-6549-469A54B73B98}"/>
              </a:ext>
            </a:extLst>
          </p:cNvPr>
          <p:cNvCxnSpPr>
            <a:cxnSpLocks/>
            <a:stCxn id="5" idx="2"/>
            <a:endCxn id="11" idx="0"/>
          </p:cNvCxnSpPr>
          <p:nvPr/>
        </p:nvCxnSpPr>
        <p:spPr bwMode="auto">
          <a:xfrm rot="16200000" flipH="1">
            <a:off x="2743204" y="2762894"/>
            <a:ext cx="459525" cy="306078"/>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28" name="Elbow Connector 7">
            <a:extLst>
              <a:ext uri="{FF2B5EF4-FFF2-40B4-BE49-F238E27FC236}">
                <a16:creationId xmlns:a16="http://schemas.microsoft.com/office/drawing/2014/main" id="{300C2230-7767-5044-1CBC-C3B0F211A317}"/>
              </a:ext>
            </a:extLst>
          </p:cNvPr>
          <p:cNvCxnSpPr>
            <a:cxnSpLocks/>
            <a:stCxn id="6" idx="2"/>
            <a:endCxn id="12" idx="0"/>
          </p:cNvCxnSpPr>
          <p:nvPr/>
        </p:nvCxnSpPr>
        <p:spPr bwMode="auto">
          <a:xfrm rot="5400000">
            <a:off x="4064642" y="2769706"/>
            <a:ext cx="462247" cy="289733"/>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29" name="Elbow Connector 7">
            <a:extLst>
              <a:ext uri="{FF2B5EF4-FFF2-40B4-BE49-F238E27FC236}">
                <a16:creationId xmlns:a16="http://schemas.microsoft.com/office/drawing/2014/main" id="{DD153C6F-58D2-A390-558A-0597BBD0FD6C}"/>
              </a:ext>
            </a:extLst>
          </p:cNvPr>
          <p:cNvCxnSpPr>
            <a:cxnSpLocks/>
            <a:stCxn id="6" idx="2"/>
            <a:endCxn id="13" idx="0"/>
          </p:cNvCxnSpPr>
          <p:nvPr/>
        </p:nvCxnSpPr>
        <p:spPr bwMode="auto">
          <a:xfrm rot="16200000" flipH="1">
            <a:off x="4363458" y="2760622"/>
            <a:ext cx="462247" cy="307900"/>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30" name="Elbow Connector 7">
            <a:extLst>
              <a:ext uri="{FF2B5EF4-FFF2-40B4-BE49-F238E27FC236}">
                <a16:creationId xmlns:a16="http://schemas.microsoft.com/office/drawing/2014/main" id="{1851EE61-4CED-C22F-7E39-5407EE099493}"/>
              </a:ext>
            </a:extLst>
          </p:cNvPr>
          <p:cNvCxnSpPr>
            <a:cxnSpLocks/>
            <a:stCxn id="7" idx="2"/>
            <a:endCxn id="14" idx="0"/>
          </p:cNvCxnSpPr>
          <p:nvPr/>
        </p:nvCxnSpPr>
        <p:spPr bwMode="auto">
          <a:xfrm rot="5400000">
            <a:off x="5694023" y="2760775"/>
            <a:ext cx="463612" cy="306237"/>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31" name="Elbow Connector 7">
            <a:extLst>
              <a:ext uri="{FF2B5EF4-FFF2-40B4-BE49-F238E27FC236}">
                <a16:creationId xmlns:a16="http://schemas.microsoft.com/office/drawing/2014/main" id="{02CC4A19-065D-66DB-4332-FF627C8C5510}"/>
              </a:ext>
            </a:extLst>
          </p:cNvPr>
          <p:cNvCxnSpPr>
            <a:cxnSpLocks/>
            <a:stCxn id="7" idx="2"/>
            <a:endCxn id="15" idx="0"/>
          </p:cNvCxnSpPr>
          <p:nvPr/>
        </p:nvCxnSpPr>
        <p:spPr bwMode="auto">
          <a:xfrm rot="16200000" flipH="1">
            <a:off x="5992339" y="2768695"/>
            <a:ext cx="463612" cy="290396"/>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32" name="Elbow Connector 7">
            <a:extLst>
              <a:ext uri="{FF2B5EF4-FFF2-40B4-BE49-F238E27FC236}">
                <a16:creationId xmlns:a16="http://schemas.microsoft.com/office/drawing/2014/main" id="{9D414595-5B86-A75D-F464-61A4D0B152D7}"/>
              </a:ext>
            </a:extLst>
          </p:cNvPr>
          <p:cNvCxnSpPr>
            <a:cxnSpLocks/>
            <a:stCxn id="8" idx="2"/>
            <a:endCxn id="16" idx="0"/>
          </p:cNvCxnSpPr>
          <p:nvPr/>
        </p:nvCxnSpPr>
        <p:spPr bwMode="auto">
          <a:xfrm rot="5400000">
            <a:off x="7297238" y="2744192"/>
            <a:ext cx="462246" cy="340759"/>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34" name="Elbow Connector 7">
            <a:extLst>
              <a:ext uri="{FF2B5EF4-FFF2-40B4-BE49-F238E27FC236}">
                <a16:creationId xmlns:a16="http://schemas.microsoft.com/office/drawing/2014/main" id="{FDE07B67-F3D0-D713-3848-DA799659A6C5}"/>
              </a:ext>
            </a:extLst>
          </p:cNvPr>
          <p:cNvCxnSpPr>
            <a:cxnSpLocks/>
            <a:stCxn id="8" idx="2"/>
            <a:endCxn id="18" idx="0"/>
          </p:cNvCxnSpPr>
          <p:nvPr/>
        </p:nvCxnSpPr>
        <p:spPr bwMode="auto">
          <a:xfrm rot="16200000" flipH="1">
            <a:off x="7646293" y="2735895"/>
            <a:ext cx="462246" cy="357352"/>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35" name="Elbow Connector 7">
            <a:extLst>
              <a:ext uri="{FF2B5EF4-FFF2-40B4-BE49-F238E27FC236}">
                <a16:creationId xmlns:a16="http://schemas.microsoft.com/office/drawing/2014/main" id="{BD14790E-6BCE-6879-3F3E-D72F4362A401}"/>
              </a:ext>
            </a:extLst>
          </p:cNvPr>
          <p:cNvCxnSpPr>
            <a:cxnSpLocks/>
            <a:stCxn id="9" idx="2"/>
            <a:endCxn id="19" idx="0"/>
          </p:cNvCxnSpPr>
          <p:nvPr/>
        </p:nvCxnSpPr>
        <p:spPr bwMode="auto">
          <a:xfrm rot="5400000">
            <a:off x="8945565" y="2751494"/>
            <a:ext cx="462248" cy="326159"/>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36" name="Elbow Connector 7">
            <a:extLst>
              <a:ext uri="{FF2B5EF4-FFF2-40B4-BE49-F238E27FC236}">
                <a16:creationId xmlns:a16="http://schemas.microsoft.com/office/drawing/2014/main" id="{FDA56D04-93A3-16F1-907E-AF022DCFBFEA}"/>
              </a:ext>
            </a:extLst>
          </p:cNvPr>
          <p:cNvCxnSpPr>
            <a:cxnSpLocks/>
            <a:stCxn id="9" idx="2"/>
            <a:endCxn id="20" idx="0"/>
          </p:cNvCxnSpPr>
          <p:nvPr/>
        </p:nvCxnSpPr>
        <p:spPr bwMode="auto">
          <a:xfrm rot="16200000" flipH="1">
            <a:off x="9243880" y="2779336"/>
            <a:ext cx="462248" cy="270473"/>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sp>
        <p:nvSpPr>
          <p:cNvPr id="85" name="文本框 84">
            <a:extLst>
              <a:ext uri="{FF2B5EF4-FFF2-40B4-BE49-F238E27FC236}">
                <a16:creationId xmlns:a16="http://schemas.microsoft.com/office/drawing/2014/main" id="{8C22C9A3-65D8-8EB4-0F6D-C4115F510EB3}"/>
              </a:ext>
            </a:extLst>
          </p:cNvPr>
          <p:cNvSpPr txBox="1"/>
          <p:nvPr/>
        </p:nvSpPr>
        <p:spPr>
          <a:xfrm>
            <a:off x="2272034" y="4853854"/>
            <a:ext cx="9233618" cy="1200329"/>
          </a:xfrm>
          <a:prstGeom prst="rect">
            <a:avLst/>
          </a:prstGeom>
          <a:noFill/>
        </p:spPr>
        <p:txBody>
          <a:bodyPr wrap="none" rtlCol="0">
            <a:spAutoFit/>
          </a:bodyPr>
          <a:lstStyle/>
          <a:p>
            <a:r>
              <a:rPr kumimoji="1" lang="zh-CN" altLang="en-US" dirty="0"/>
              <a:t>我们想要弄清楚下列问题：</a:t>
            </a:r>
            <a:endParaRPr kumimoji="1" lang="en-US" altLang="zh-CN" dirty="0"/>
          </a:p>
          <a:p>
            <a:pPr marL="285750" indent="-285750">
              <a:buFont typeface="Arial" panose="020B0604020202020204" pitchFamily="34" charset="0"/>
              <a:buChar char="•"/>
            </a:pPr>
            <a:r>
              <a:rPr kumimoji="1" lang="en-US" altLang="zh-CN" b="1" dirty="0">
                <a:solidFill>
                  <a:srgbClr val="FF0000"/>
                </a:solidFill>
              </a:rPr>
              <a:t>DNN</a:t>
            </a:r>
            <a:r>
              <a:rPr kumimoji="1" lang="zh-CN" altLang="en-US" b="1" dirty="0">
                <a:solidFill>
                  <a:srgbClr val="FF0000"/>
                </a:solidFill>
              </a:rPr>
              <a:t>是怎么学习的、学到了什么、靠什么泛化、在什么情况下行又在什么情况下不行？</a:t>
            </a:r>
            <a:endParaRPr kumimoji="1" lang="en-US" altLang="zh-CN" b="1" dirty="0">
              <a:solidFill>
                <a:srgbClr val="FF0000"/>
              </a:solidFill>
            </a:endParaRPr>
          </a:p>
          <a:p>
            <a:pPr marL="285750" indent="-285750">
              <a:buFont typeface="Arial" panose="020B0604020202020204" pitchFamily="34" charset="0"/>
              <a:buChar char="•"/>
            </a:pPr>
            <a:r>
              <a:rPr kumimoji="1" lang="zh-CN" altLang="en-US" b="1" dirty="0">
                <a:solidFill>
                  <a:srgbClr val="FF0000"/>
                </a:solidFill>
              </a:rPr>
              <a:t>深度学习是否是真正的智能，与人类智能比谁更高级，它的未来是什么？ </a:t>
            </a:r>
            <a:endParaRPr kumimoji="1" lang="en-US" altLang="zh-CN" b="1" dirty="0">
              <a:solidFill>
                <a:srgbClr val="FF0000"/>
              </a:solidFill>
            </a:endParaRPr>
          </a:p>
          <a:p>
            <a:pPr marL="285750" indent="-285750">
              <a:buFont typeface="Arial" panose="020B0604020202020204" pitchFamily="34" charset="0"/>
              <a:buChar char="•"/>
            </a:pPr>
            <a:r>
              <a:rPr kumimoji="1" lang="zh-CN" altLang="en-US" b="1" dirty="0">
                <a:solidFill>
                  <a:srgbClr val="FF0000"/>
                </a:solidFill>
              </a:rPr>
              <a:t>是否存在大一统的理论，不但能解释而且能提高？</a:t>
            </a:r>
          </a:p>
        </p:txBody>
      </p:sp>
    </p:spTree>
    <p:extLst>
      <p:ext uri="{BB962C8B-B14F-4D97-AF65-F5344CB8AC3E}">
        <p14:creationId xmlns:p14="http://schemas.microsoft.com/office/powerpoint/2010/main" val="3934891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22F0D-A097-2CED-0903-F86229BC78EB}"/>
              </a:ext>
            </a:extLst>
          </p:cNvPr>
          <p:cNvSpPr>
            <a:spLocks noGrp="1"/>
          </p:cNvSpPr>
          <p:nvPr>
            <p:ph type="title"/>
          </p:nvPr>
        </p:nvSpPr>
        <p:spPr/>
        <p:txBody>
          <a:bodyPr/>
          <a:lstStyle/>
          <a:p>
            <a:r>
              <a:rPr kumimoji="1" lang="en-US" altLang="zh-CN" dirty="0"/>
              <a:t>Methodological</a:t>
            </a:r>
            <a:r>
              <a:rPr kumimoji="1" lang="zh-CN" altLang="en-US" dirty="0"/>
              <a:t> </a:t>
            </a:r>
            <a:r>
              <a:rPr kumimoji="1" lang="en-US" altLang="zh-CN" dirty="0"/>
              <a:t>Principles</a:t>
            </a:r>
            <a:endParaRPr kumimoji="1" lang="zh-CN" altLang="en-US" dirty="0"/>
          </a:p>
        </p:txBody>
      </p:sp>
      <p:sp>
        <p:nvSpPr>
          <p:cNvPr id="3" name="文本框 2">
            <a:extLst>
              <a:ext uri="{FF2B5EF4-FFF2-40B4-BE49-F238E27FC236}">
                <a16:creationId xmlns:a16="http://schemas.microsoft.com/office/drawing/2014/main" id="{8F088D6F-7461-B36B-7278-14BA837AC993}"/>
              </a:ext>
            </a:extLst>
          </p:cNvPr>
          <p:cNvSpPr txBox="1"/>
          <p:nvPr/>
        </p:nvSpPr>
        <p:spPr>
          <a:xfrm>
            <a:off x="911424" y="2348880"/>
            <a:ext cx="2345514" cy="461665"/>
          </a:xfrm>
          <a:prstGeom prst="rect">
            <a:avLst/>
          </a:prstGeom>
          <a:noFill/>
        </p:spPr>
        <p:txBody>
          <a:bodyPr wrap="none" rtlCol="0">
            <a:spAutoFit/>
          </a:bodyPr>
          <a:lstStyle/>
          <a:p>
            <a:pPr marL="285750" indent="-285750">
              <a:buFont typeface="Wingdings" pitchFamily="2" charset="2"/>
              <a:buChar char="u"/>
            </a:pPr>
            <a:r>
              <a:rPr kumimoji="1" lang="en-US" altLang="zh-CN" sz="2400" dirty="0">
                <a:latin typeface="Microsoft YaHei" panose="020B0503020204020204" pitchFamily="34" charset="-122"/>
                <a:ea typeface="Microsoft YaHei" panose="020B0503020204020204" pitchFamily="34" charset="-122"/>
              </a:rPr>
              <a:t>Visualization</a:t>
            </a:r>
            <a:endParaRPr kumimoji="1" lang="zh-CN" altLang="en-US" sz="2400" dirty="0">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34143C58-E8FD-C6AD-5CE0-DA8573D94A9D}"/>
              </a:ext>
            </a:extLst>
          </p:cNvPr>
          <p:cNvSpPr txBox="1"/>
          <p:nvPr/>
        </p:nvSpPr>
        <p:spPr>
          <a:xfrm>
            <a:off x="911424" y="3290821"/>
            <a:ext cx="1734770" cy="461665"/>
          </a:xfrm>
          <a:prstGeom prst="rect">
            <a:avLst/>
          </a:prstGeom>
          <a:noFill/>
        </p:spPr>
        <p:txBody>
          <a:bodyPr wrap="none" rtlCol="0">
            <a:spAutoFit/>
          </a:bodyPr>
          <a:lstStyle/>
          <a:p>
            <a:pPr marL="285750" indent="-285750">
              <a:buFont typeface="Wingdings" pitchFamily="2" charset="2"/>
              <a:buChar char="u"/>
            </a:pPr>
            <a:r>
              <a:rPr kumimoji="1" lang="en-US" altLang="zh-CN" sz="2400" dirty="0">
                <a:latin typeface="Microsoft YaHei" panose="020B0503020204020204" pitchFamily="34" charset="-122"/>
                <a:ea typeface="Microsoft YaHei" panose="020B0503020204020204" pitchFamily="34" charset="-122"/>
              </a:rPr>
              <a:t>Ablation</a:t>
            </a:r>
            <a:endParaRPr kumimoji="1" lang="zh-CN" altLang="en-US" sz="2400" dirty="0">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43D7A6A1-2BDD-EFDF-24CC-1AD219B6E2A8}"/>
              </a:ext>
            </a:extLst>
          </p:cNvPr>
          <p:cNvSpPr txBox="1"/>
          <p:nvPr/>
        </p:nvSpPr>
        <p:spPr>
          <a:xfrm>
            <a:off x="911424" y="4232762"/>
            <a:ext cx="1737976" cy="461665"/>
          </a:xfrm>
          <a:prstGeom prst="rect">
            <a:avLst/>
          </a:prstGeom>
          <a:noFill/>
        </p:spPr>
        <p:txBody>
          <a:bodyPr wrap="none" rtlCol="0">
            <a:spAutoFit/>
          </a:bodyPr>
          <a:lstStyle/>
          <a:p>
            <a:pPr marL="285750" indent="-285750">
              <a:buFont typeface="Wingdings" pitchFamily="2" charset="2"/>
              <a:buChar char="u"/>
            </a:pPr>
            <a:r>
              <a:rPr kumimoji="1" lang="en-US" altLang="zh-CN" sz="2400" dirty="0">
                <a:latin typeface="Microsoft YaHei" panose="020B0503020204020204" pitchFamily="34" charset="-122"/>
                <a:ea typeface="Microsoft YaHei" panose="020B0503020204020204" pitchFamily="34" charset="-122"/>
              </a:rPr>
              <a:t>Contrast</a:t>
            </a:r>
            <a:endParaRPr kumimoji="1" lang="zh-CN" altLang="en-US" sz="2400" dirty="0">
              <a:latin typeface="Microsoft YaHei" panose="020B0503020204020204" pitchFamily="34" charset="-122"/>
              <a:ea typeface="Microsoft YaHei" panose="020B0503020204020204" pitchFamily="34" charset="-122"/>
            </a:endParaRPr>
          </a:p>
        </p:txBody>
      </p:sp>
      <p:sp>
        <p:nvSpPr>
          <p:cNvPr id="37" name="文本框 36">
            <a:extLst>
              <a:ext uri="{FF2B5EF4-FFF2-40B4-BE49-F238E27FC236}">
                <a16:creationId xmlns:a16="http://schemas.microsoft.com/office/drawing/2014/main" id="{6EDACBD4-01A2-2712-63AD-8479C6FC3EE6}"/>
              </a:ext>
            </a:extLst>
          </p:cNvPr>
          <p:cNvSpPr txBox="1"/>
          <p:nvPr/>
        </p:nvSpPr>
        <p:spPr>
          <a:xfrm>
            <a:off x="3863753" y="2353235"/>
            <a:ext cx="2281394" cy="341632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Model</a:t>
            </a:r>
          </a:p>
          <a:p>
            <a:pPr marL="342900" indent="-342900">
              <a:buFont typeface="Arial" panose="020B0604020202020204" pitchFamily="34" charset="0"/>
              <a:buChar char="•"/>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Component</a:t>
            </a:r>
          </a:p>
          <a:p>
            <a:pPr marL="342900" indent="-342900">
              <a:buFont typeface="Arial" panose="020B0604020202020204" pitchFamily="34" charset="0"/>
              <a:buChar char="•"/>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Layer</a:t>
            </a:r>
          </a:p>
          <a:p>
            <a:pPr marL="342900" indent="-342900">
              <a:buFont typeface="Arial" panose="020B0604020202020204" pitchFamily="34" charset="0"/>
              <a:buChar char="•"/>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Operation</a:t>
            </a:r>
          </a:p>
          <a:p>
            <a:pPr marL="342900" indent="-342900">
              <a:buFont typeface="Arial" panose="020B0604020202020204" pitchFamily="34" charset="0"/>
              <a:buChar char="•"/>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Neuron</a:t>
            </a:r>
            <a:endParaRPr kumimoji="1" lang="zh-CN" altLang="en-US" sz="2400" dirty="0">
              <a:latin typeface="Microsoft YaHei" panose="020B0503020204020204" pitchFamily="34" charset="-122"/>
              <a:ea typeface="Microsoft YaHei" panose="020B0503020204020204" pitchFamily="34" charset="-122"/>
            </a:endParaRPr>
          </a:p>
        </p:txBody>
      </p:sp>
      <p:pic>
        <p:nvPicPr>
          <p:cNvPr id="9218" name="Picture 2" descr="7,307 Principles Photos - Free &amp; Royalty-Free Stock Photos from Dreamstime">
            <a:extLst>
              <a:ext uri="{FF2B5EF4-FFF2-40B4-BE49-F238E27FC236}">
                <a16:creationId xmlns:a16="http://schemas.microsoft.com/office/drawing/2014/main" id="{F70B033E-3BE8-94E2-21BC-E906EA065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1" y="1004937"/>
            <a:ext cx="3392818" cy="9068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1A0A775-1D54-1213-8D98-56589897F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752" y="955263"/>
            <a:ext cx="1962274" cy="1305804"/>
          </a:xfrm>
          <a:prstGeom prst="rect">
            <a:avLst/>
          </a:prstGeom>
          <a:noFill/>
          <a:extLst>
            <a:ext uri="{909E8E84-426E-40DD-AFC4-6F175D3DCCD1}">
              <a14:hiddenFill xmlns:a14="http://schemas.microsoft.com/office/drawing/2010/main">
                <a:solidFill>
                  <a:srgbClr val="FFFFFF"/>
                </a:solidFill>
              </a14:hiddenFill>
            </a:ext>
          </a:extLst>
        </p:spPr>
      </p:pic>
      <p:pic>
        <p:nvPicPr>
          <p:cNvPr id="40" name="图片 39">
            <a:extLst>
              <a:ext uri="{FF2B5EF4-FFF2-40B4-BE49-F238E27FC236}">
                <a16:creationId xmlns:a16="http://schemas.microsoft.com/office/drawing/2014/main" id="{27D7D08B-4EC9-2F86-7127-E2A7740E983B}"/>
              </a:ext>
            </a:extLst>
          </p:cNvPr>
          <p:cNvPicPr>
            <a:picLocks noChangeAspect="1"/>
          </p:cNvPicPr>
          <p:nvPr/>
        </p:nvPicPr>
        <p:blipFill>
          <a:blip r:embed="rId4"/>
          <a:stretch>
            <a:fillRect/>
          </a:stretch>
        </p:blipFill>
        <p:spPr>
          <a:xfrm>
            <a:off x="6401519" y="1004382"/>
            <a:ext cx="1080120" cy="1067799"/>
          </a:xfrm>
          <a:prstGeom prst="rect">
            <a:avLst/>
          </a:prstGeom>
        </p:spPr>
      </p:pic>
      <p:sp>
        <p:nvSpPr>
          <p:cNvPr id="41" name="文本框 40">
            <a:extLst>
              <a:ext uri="{FF2B5EF4-FFF2-40B4-BE49-F238E27FC236}">
                <a16:creationId xmlns:a16="http://schemas.microsoft.com/office/drawing/2014/main" id="{CFABD8D5-6376-A434-E76B-338D0A4DB9B3}"/>
              </a:ext>
            </a:extLst>
          </p:cNvPr>
          <p:cNvSpPr txBox="1"/>
          <p:nvPr/>
        </p:nvSpPr>
        <p:spPr>
          <a:xfrm>
            <a:off x="6185495" y="2348880"/>
            <a:ext cx="2934842" cy="341632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Superclass</a:t>
            </a:r>
          </a:p>
          <a:p>
            <a:pPr marL="342900" indent="-342900">
              <a:buFont typeface="Arial" panose="020B0604020202020204" pitchFamily="34" charset="0"/>
              <a:buChar char="•"/>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Class</a:t>
            </a:r>
          </a:p>
          <a:p>
            <a:pPr marL="342900" indent="-342900">
              <a:buFont typeface="Arial" panose="020B0604020202020204" pitchFamily="34" charset="0"/>
              <a:buChar char="•"/>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Training/Test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set</a:t>
            </a:r>
          </a:p>
          <a:p>
            <a:pPr marL="342900" indent="-342900">
              <a:buFont typeface="Arial" panose="020B0604020202020204" pitchFamily="34" charset="0"/>
              <a:buChar char="•"/>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Subset</a:t>
            </a:r>
          </a:p>
          <a:p>
            <a:pPr marL="342900" indent="-342900">
              <a:buFont typeface="Arial" panose="020B0604020202020204" pitchFamily="34" charset="0"/>
              <a:buChar char="•"/>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Sample</a:t>
            </a:r>
            <a:endParaRPr kumimoji="1" lang="zh-CN" altLang="en-US" sz="2400" dirty="0">
              <a:latin typeface="Microsoft YaHei" panose="020B0503020204020204" pitchFamily="34" charset="-122"/>
              <a:ea typeface="Microsoft YaHei" panose="020B0503020204020204" pitchFamily="34" charset="-122"/>
            </a:endParaRPr>
          </a:p>
        </p:txBody>
      </p:sp>
      <p:pic>
        <p:nvPicPr>
          <p:cNvPr id="42" name="图片 41">
            <a:extLst>
              <a:ext uri="{FF2B5EF4-FFF2-40B4-BE49-F238E27FC236}">
                <a16:creationId xmlns:a16="http://schemas.microsoft.com/office/drawing/2014/main" id="{06F4C74E-8690-1D1E-4050-62B7F9835B99}"/>
              </a:ext>
            </a:extLst>
          </p:cNvPr>
          <p:cNvPicPr>
            <a:picLocks noChangeAspect="1"/>
          </p:cNvPicPr>
          <p:nvPr/>
        </p:nvPicPr>
        <p:blipFill>
          <a:blip r:embed="rId5"/>
          <a:stretch>
            <a:fillRect/>
          </a:stretch>
        </p:blipFill>
        <p:spPr>
          <a:xfrm>
            <a:off x="9372818" y="867055"/>
            <a:ext cx="1734816" cy="1305804"/>
          </a:xfrm>
          <a:prstGeom prst="rect">
            <a:avLst/>
          </a:prstGeom>
        </p:spPr>
      </p:pic>
      <p:sp>
        <p:nvSpPr>
          <p:cNvPr id="43" name="文本框 42">
            <a:extLst>
              <a:ext uri="{FF2B5EF4-FFF2-40B4-BE49-F238E27FC236}">
                <a16:creationId xmlns:a16="http://schemas.microsoft.com/office/drawing/2014/main" id="{8D38518B-7368-1F40-8B1C-A76E56992868}"/>
              </a:ext>
            </a:extLst>
          </p:cNvPr>
          <p:cNvSpPr txBox="1"/>
          <p:nvPr/>
        </p:nvSpPr>
        <p:spPr>
          <a:xfrm>
            <a:off x="9552384" y="2261067"/>
            <a:ext cx="1897122" cy="1938992"/>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Training</a:t>
            </a:r>
          </a:p>
          <a:p>
            <a:pPr marL="342900" indent="-342900">
              <a:buFont typeface="Arial" panose="020B0604020202020204" pitchFamily="34" charset="0"/>
              <a:buChar char="•"/>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Inference</a:t>
            </a:r>
          </a:p>
          <a:p>
            <a:pPr marL="342900" indent="-342900">
              <a:buFont typeface="Arial" panose="020B0604020202020204" pitchFamily="34" charset="0"/>
              <a:buChar char="•"/>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latin typeface="Microsoft YaHei" panose="020B0503020204020204" pitchFamily="34" charset="-122"/>
                <a:ea typeface="Microsoft YaHei" panose="020B0503020204020204" pitchFamily="34" charset="-122"/>
              </a:rPr>
              <a:t>Transfer</a:t>
            </a:r>
            <a:endParaRPr kumimoji="1" lang="zh-CN" altLang="en-US" sz="2400" dirty="0">
              <a:latin typeface="Microsoft YaHei" panose="020B0503020204020204" pitchFamily="34" charset="-122"/>
              <a:ea typeface="Microsoft YaHei" panose="020B0503020204020204" pitchFamily="34" charset="-122"/>
            </a:endParaRPr>
          </a:p>
        </p:txBody>
      </p:sp>
      <p:sp>
        <p:nvSpPr>
          <p:cNvPr id="44" name="文本框 43">
            <a:extLst>
              <a:ext uri="{FF2B5EF4-FFF2-40B4-BE49-F238E27FC236}">
                <a16:creationId xmlns:a16="http://schemas.microsoft.com/office/drawing/2014/main" id="{3862A2F3-F2EF-9A3E-3B36-2852AF2D24AF}"/>
              </a:ext>
            </a:extLst>
          </p:cNvPr>
          <p:cNvSpPr txBox="1"/>
          <p:nvPr/>
        </p:nvSpPr>
        <p:spPr>
          <a:xfrm>
            <a:off x="911424" y="5174703"/>
            <a:ext cx="1624804" cy="461665"/>
          </a:xfrm>
          <a:prstGeom prst="rect">
            <a:avLst/>
          </a:prstGeom>
          <a:noFill/>
        </p:spPr>
        <p:txBody>
          <a:bodyPr wrap="none" rtlCol="0">
            <a:spAutoFit/>
          </a:bodyPr>
          <a:lstStyle/>
          <a:p>
            <a:pPr marL="285750" indent="-285750">
              <a:buFont typeface="Wingdings" pitchFamily="2" charset="2"/>
              <a:buChar char="u"/>
            </a:pPr>
            <a:r>
              <a:rPr kumimoji="1" lang="en-US" altLang="zh-CN" sz="2400" dirty="0">
                <a:latin typeface="Microsoft YaHei" panose="020B0503020204020204" pitchFamily="34" charset="-122"/>
                <a:ea typeface="Microsoft YaHei" panose="020B0503020204020204" pitchFamily="34" charset="-122"/>
              </a:rPr>
              <a:t>Reverse</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1530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21196D-52B0-0AAF-30FB-3FAF946C5C79}"/>
              </a:ext>
            </a:extLst>
          </p:cNvPr>
          <p:cNvSpPr>
            <a:spLocks noGrp="1"/>
          </p:cNvSpPr>
          <p:nvPr>
            <p:ph type="title"/>
          </p:nvPr>
        </p:nvSpPr>
        <p:spPr/>
        <p:txBody>
          <a:bodyPr/>
          <a:lstStyle/>
          <a:p>
            <a:r>
              <a:rPr kumimoji="1" lang="en-US" altLang="zh-CN" dirty="0"/>
              <a:t>How</a:t>
            </a:r>
            <a:r>
              <a:rPr kumimoji="1" lang="zh-CN" altLang="en-US" dirty="0"/>
              <a:t> </a:t>
            </a:r>
            <a:r>
              <a:rPr kumimoji="1" lang="en-US" altLang="zh-CN" dirty="0"/>
              <a:t>to</a:t>
            </a:r>
            <a:r>
              <a:rPr kumimoji="1" lang="zh-CN" altLang="en-US" dirty="0"/>
              <a:t> </a:t>
            </a:r>
            <a:r>
              <a:rPr kumimoji="1" lang="en-US" altLang="zh-CN" dirty="0"/>
              <a:t>Understand</a:t>
            </a:r>
            <a:r>
              <a:rPr kumimoji="1" lang="zh-CN" altLang="en-US" dirty="0"/>
              <a:t> </a:t>
            </a:r>
            <a:r>
              <a:rPr kumimoji="1" lang="en-US" altLang="zh-CN" dirty="0"/>
              <a:t>Machine</a:t>
            </a:r>
            <a:r>
              <a:rPr kumimoji="1" lang="zh-CN" altLang="en-US" dirty="0"/>
              <a:t> </a:t>
            </a:r>
            <a:r>
              <a:rPr kumimoji="1" lang="en-US" altLang="zh-CN" dirty="0"/>
              <a:t>Learning</a:t>
            </a:r>
            <a:endParaRPr kumimoji="1" lang="zh-CN" altLang="en-US" dirty="0"/>
          </a:p>
        </p:txBody>
      </p:sp>
      <p:sp>
        <p:nvSpPr>
          <p:cNvPr id="4" name="矩形 3">
            <a:extLst>
              <a:ext uri="{FF2B5EF4-FFF2-40B4-BE49-F238E27FC236}">
                <a16:creationId xmlns:a16="http://schemas.microsoft.com/office/drawing/2014/main" id="{271F51F5-3361-2486-7104-F121B9E722BB}"/>
              </a:ext>
            </a:extLst>
          </p:cNvPr>
          <p:cNvSpPr/>
          <p:nvPr/>
        </p:nvSpPr>
        <p:spPr>
          <a:xfrm>
            <a:off x="6744072" y="2139335"/>
            <a:ext cx="4896544" cy="2304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4A28DF8D-A8CA-2D8E-8B84-E01B421808B1}"/>
              </a:ext>
            </a:extLst>
          </p:cNvPr>
          <p:cNvPicPr>
            <a:picLocks noChangeAspect="1"/>
          </p:cNvPicPr>
          <p:nvPr/>
        </p:nvPicPr>
        <p:blipFill>
          <a:blip r:embed="rId2"/>
          <a:stretch>
            <a:fillRect/>
          </a:stretch>
        </p:blipFill>
        <p:spPr>
          <a:xfrm>
            <a:off x="1136449" y="2384884"/>
            <a:ext cx="4959551" cy="2088232"/>
          </a:xfrm>
          <a:prstGeom prst="rect">
            <a:avLst/>
          </a:prstGeom>
        </p:spPr>
      </p:pic>
      <p:pic>
        <p:nvPicPr>
          <p:cNvPr id="6" name="图片 5">
            <a:extLst>
              <a:ext uri="{FF2B5EF4-FFF2-40B4-BE49-F238E27FC236}">
                <a16:creationId xmlns:a16="http://schemas.microsoft.com/office/drawing/2014/main" id="{9CA65350-5CC3-DACD-3D0A-2EC1727B197F}"/>
              </a:ext>
            </a:extLst>
          </p:cNvPr>
          <p:cNvPicPr>
            <a:picLocks noChangeAspect="1"/>
          </p:cNvPicPr>
          <p:nvPr/>
        </p:nvPicPr>
        <p:blipFill>
          <a:blip r:embed="rId3"/>
          <a:stretch>
            <a:fillRect/>
          </a:stretch>
        </p:blipFill>
        <p:spPr>
          <a:xfrm>
            <a:off x="7407994" y="3202847"/>
            <a:ext cx="3568700" cy="1028700"/>
          </a:xfrm>
          <a:prstGeom prst="rect">
            <a:avLst/>
          </a:prstGeom>
        </p:spPr>
      </p:pic>
      <p:sp>
        <p:nvSpPr>
          <p:cNvPr id="7" name="文本框 6">
            <a:extLst>
              <a:ext uri="{FF2B5EF4-FFF2-40B4-BE49-F238E27FC236}">
                <a16:creationId xmlns:a16="http://schemas.microsoft.com/office/drawing/2014/main" id="{A8588EF3-6626-DCA4-FB99-D179DB9CCA7D}"/>
              </a:ext>
            </a:extLst>
          </p:cNvPr>
          <p:cNvSpPr txBox="1"/>
          <p:nvPr/>
        </p:nvSpPr>
        <p:spPr>
          <a:xfrm>
            <a:off x="7081461" y="2385740"/>
            <a:ext cx="4061423" cy="707886"/>
          </a:xfrm>
          <a:prstGeom prst="rect">
            <a:avLst/>
          </a:prstGeom>
          <a:noFill/>
        </p:spPr>
        <p:txBody>
          <a:bodyPr wrap="square" rtlCol="0">
            <a:spAutoFit/>
          </a:bodyPr>
          <a:lstStyle/>
          <a:p>
            <a:pPr algn="ctr"/>
            <a:r>
              <a:rPr kumimoji="1" lang="en-US" altLang="zh-CN" sz="2000" dirty="0"/>
              <a:t>Learning</a:t>
            </a:r>
            <a:r>
              <a:rPr kumimoji="1" lang="zh-CN" altLang="en-US" sz="2000" dirty="0"/>
              <a:t> </a:t>
            </a:r>
            <a:r>
              <a:rPr kumimoji="1" lang="en-US" altLang="zh-CN" sz="2000" dirty="0"/>
              <a:t>is</a:t>
            </a:r>
            <a:r>
              <a:rPr kumimoji="1" lang="zh-CN" altLang="en-US" sz="2000" dirty="0"/>
              <a:t> </a:t>
            </a:r>
            <a:r>
              <a:rPr kumimoji="1" lang="en-US" altLang="zh-CN" sz="2000" dirty="0"/>
              <a:t>the</a:t>
            </a:r>
            <a:r>
              <a:rPr kumimoji="1" lang="zh-CN" altLang="en-US" sz="2000" dirty="0"/>
              <a:t> </a:t>
            </a:r>
            <a:r>
              <a:rPr kumimoji="1" lang="en-US" altLang="zh-CN" sz="2000" dirty="0"/>
              <a:t>process</a:t>
            </a:r>
            <a:r>
              <a:rPr kumimoji="1" lang="zh-CN" altLang="en-US" sz="2000" dirty="0"/>
              <a:t> </a:t>
            </a:r>
            <a:r>
              <a:rPr kumimoji="1" lang="en-US" altLang="zh-CN" sz="2000" dirty="0"/>
              <a:t>of</a:t>
            </a:r>
            <a:r>
              <a:rPr kumimoji="1" lang="zh-CN" altLang="en-US" sz="2000" dirty="0"/>
              <a:t> </a:t>
            </a:r>
            <a:r>
              <a:rPr kumimoji="1" lang="en-US" altLang="zh-CN" sz="2000" dirty="0"/>
              <a:t>empirical</a:t>
            </a:r>
            <a:r>
              <a:rPr kumimoji="1" lang="zh-CN" altLang="en-US" sz="2000" dirty="0"/>
              <a:t> </a:t>
            </a:r>
            <a:r>
              <a:rPr kumimoji="1" lang="en-US" altLang="zh-CN" sz="2000" dirty="0"/>
              <a:t>risk</a:t>
            </a:r>
            <a:r>
              <a:rPr kumimoji="1" lang="zh-CN" altLang="en-US" sz="2000" dirty="0"/>
              <a:t> </a:t>
            </a:r>
            <a:r>
              <a:rPr kumimoji="1" lang="en-US" altLang="zh-CN" sz="2000" dirty="0"/>
              <a:t>minimization</a:t>
            </a:r>
            <a:r>
              <a:rPr kumimoji="1" lang="zh-CN" altLang="en-US" sz="2000" dirty="0"/>
              <a:t> </a:t>
            </a:r>
            <a:r>
              <a:rPr kumimoji="1" lang="en-US" altLang="zh-CN" sz="2000" dirty="0"/>
              <a:t>(ERM)</a:t>
            </a:r>
            <a:endParaRPr kumimoji="1" lang="zh-CN" altLang="en-US" sz="2000" dirty="0"/>
          </a:p>
        </p:txBody>
      </p:sp>
    </p:spTree>
    <p:extLst>
      <p:ext uri="{BB962C8B-B14F-4D97-AF65-F5344CB8AC3E}">
        <p14:creationId xmlns:p14="http://schemas.microsoft.com/office/powerpoint/2010/main" val="2274529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22F0D-A097-2CED-0903-F86229BC78EB}"/>
              </a:ext>
            </a:extLst>
          </p:cNvPr>
          <p:cNvSpPr>
            <a:spLocks noGrp="1"/>
          </p:cNvSpPr>
          <p:nvPr>
            <p:ph type="title"/>
          </p:nvPr>
        </p:nvSpPr>
        <p:spPr/>
        <p:txBody>
          <a:bodyPr/>
          <a:lstStyle/>
          <a:p>
            <a:r>
              <a:rPr kumimoji="1" lang="en-US" altLang="zh-CN" dirty="0"/>
              <a:t>Learning</a:t>
            </a:r>
            <a:r>
              <a:rPr kumimoji="1" lang="zh-CN" altLang="en-US" dirty="0"/>
              <a:t> </a:t>
            </a:r>
            <a:r>
              <a:rPr kumimoji="1" lang="en-US" altLang="zh-CN" dirty="0"/>
              <a:t>Mechanism</a:t>
            </a:r>
            <a:endParaRPr kumimoji="1" lang="zh-CN" altLang="en-US" dirty="0"/>
          </a:p>
        </p:txBody>
      </p:sp>
      <p:sp>
        <p:nvSpPr>
          <p:cNvPr id="3" name="文本框 2">
            <a:extLst>
              <a:ext uri="{FF2B5EF4-FFF2-40B4-BE49-F238E27FC236}">
                <a16:creationId xmlns:a16="http://schemas.microsoft.com/office/drawing/2014/main" id="{C9E1FF09-9DC3-C4F4-4FB3-16A8405CE191}"/>
              </a:ext>
            </a:extLst>
          </p:cNvPr>
          <p:cNvSpPr txBox="1"/>
          <p:nvPr/>
        </p:nvSpPr>
        <p:spPr>
          <a:xfrm>
            <a:off x="1770930" y="1347537"/>
            <a:ext cx="3551613" cy="369332"/>
          </a:xfrm>
          <a:prstGeom prst="rect">
            <a:avLst/>
          </a:prstGeom>
          <a:noFill/>
        </p:spPr>
        <p:txBody>
          <a:bodyPr wrap="none" rtlCol="0">
            <a:spAutoFit/>
          </a:bodyPr>
          <a:lstStyle/>
          <a:p>
            <a:pPr marL="285750" indent="-285750">
              <a:buFont typeface="Wingdings" pitchFamily="2" charset="2"/>
              <a:buChar char="p"/>
            </a:pPr>
            <a:r>
              <a:rPr kumimoji="1" lang="en-US" altLang="zh-CN" dirty="0">
                <a:latin typeface="Microsoft YaHei" panose="020B0503020204020204" pitchFamily="34" charset="-122"/>
                <a:ea typeface="Microsoft YaHei" panose="020B0503020204020204" pitchFamily="34" charset="-122"/>
              </a:rPr>
              <a:t>Training/Test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Error/Accuracy</a:t>
            </a:r>
          </a:p>
        </p:txBody>
      </p:sp>
      <p:pic>
        <p:nvPicPr>
          <p:cNvPr id="17" name="图片 16">
            <a:extLst>
              <a:ext uri="{FF2B5EF4-FFF2-40B4-BE49-F238E27FC236}">
                <a16:creationId xmlns:a16="http://schemas.microsoft.com/office/drawing/2014/main" id="{D2F279F4-3AEE-0840-65D8-F26BCBA75848}"/>
              </a:ext>
            </a:extLst>
          </p:cNvPr>
          <p:cNvPicPr>
            <a:picLocks noChangeAspect="1"/>
          </p:cNvPicPr>
          <p:nvPr/>
        </p:nvPicPr>
        <p:blipFill>
          <a:blip r:embed="rId2"/>
          <a:stretch>
            <a:fillRect/>
          </a:stretch>
        </p:blipFill>
        <p:spPr>
          <a:xfrm>
            <a:off x="1795556" y="1916832"/>
            <a:ext cx="3733137" cy="2784765"/>
          </a:xfrm>
          <a:prstGeom prst="rect">
            <a:avLst/>
          </a:prstGeom>
        </p:spPr>
      </p:pic>
      <p:sp>
        <p:nvSpPr>
          <p:cNvPr id="37" name="文本框 36">
            <a:extLst>
              <a:ext uri="{FF2B5EF4-FFF2-40B4-BE49-F238E27FC236}">
                <a16:creationId xmlns:a16="http://schemas.microsoft.com/office/drawing/2014/main" id="{5404FB9F-911A-185A-F038-42FF5163B108}"/>
              </a:ext>
            </a:extLst>
          </p:cNvPr>
          <p:cNvSpPr txBox="1"/>
          <p:nvPr/>
        </p:nvSpPr>
        <p:spPr>
          <a:xfrm>
            <a:off x="7008883" y="1347537"/>
            <a:ext cx="3551613" cy="369332"/>
          </a:xfrm>
          <a:prstGeom prst="rect">
            <a:avLst/>
          </a:prstGeom>
          <a:noFill/>
        </p:spPr>
        <p:txBody>
          <a:bodyPr wrap="square">
            <a:spAutoFit/>
          </a:bodyPr>
          <a:lstStyle/>
          <a:p>
            <a:pPr marL="285750" indent="-285750">
              <a:buFont typeface="Wingdings" pitchFamily="2" charset="2"/>
              <a:buChar char="p"/>
            </a:pPr>
            <a:r>
              <a:rPr kumimoji="1" lang="en-US" altLang="zh-CN" dirty="0">
                <a:latin typeface="Microsoft YaHei" panose="020B0503020204020204" pitchFamily="34" charset="-122"/>
                <a:ea typeface="Microsoft YaHei" panose="020B0503020204020204" pitchFamily="34" charset="-122"/>
              </a:rPr>
              <a:t>Prediction</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Confidence</a:t>
            </a:r>
            <a:r>
              <a:rPr kumimoji="1" lang="zh-CN" altLang="en-US" dirty="0">
                <a:latin typeface="Microsoft YaHei" panose="020B0503020204020204" pitchFamily="34" charset="-122"/>
                <a:ea typeface="Microsoft YaHei" panose="020B0503020204020204" pitchFamily="34" charset="-122"/>
              </a:rPr>
              <a:t> </a:t>
            </a:r>
          </a:p>
        </p:txBody>
      </p:sp>
      <p:pic>
        <p:nvPicPr>
          <p:cNvPr id="38" name="图片 37">
            <a:extLst>
              <a:ext uri="{FF2B5EF4-FFF2-40B4-BE49-F238E27FC236}">
                <a16:creationId xmlns:a16="http://schemas.microsoft.com/office/drawing/2014/main" id="{14481BE1-8326-565B-741E-CAA678B390A8}"/>
              </a:ext>
            </a:extLst>
          </p:cNvPr>
          <p:cNvPicPr>
            <a:picLocks noChangeAspect="1"/>
          </p:cNvPicPr>
          <p:nvPr/>
        </p:nvPicPr>
        <p:blipFill>
          <a:blip r:embed="rId3"/>
          <a:stretch>
            <a:fillRect/>
          </a:stretch>
        </p:blipFill>
        <p:spPr>
          <a:xfrm>
            <a:off x="7008883" y="1916832"/>
            <a:ext cx="3417593" cy="2625810"/>
          </a:xfrm>
          <a:prstGeom prst="rect">
            <a:avLst/>
          </a:prstGeom>
        </p:spPr>
      </p:pic>
      <p:sp>
        <p:nvSpPr>
          <p:cNvPr id="39" name="文本框 38">
            <a:extLst>
              <a:ext uri="{FF2B5EF4-FFF2-40B4-BE49-F238E27FC236}">
                <a16:creationId xmlns:a16="http://schemas.microsoft.com/office/drawing/2014/main" id="{9ACFF0C5-4B17-1518-CB84-3019BDEE7815}"/>
              </a:ext>
            </a:extLst>
          </p:cNvPr>
          <p:cNvSpPr txBox="1"/>
          <p:nvPr/>
        </p:nvSpPr>
        <p:spPr>
          <a:xfrm>
            <a:off x="3794889" y="5325797"/>
            <a:ext cx="4602222" cy="369332"/>
          </a:xfrm>
          <a:prstGeom prst="rect">
            <a:avLst/>
          </a:prstGeom>
          <a:noFill/>
        </p:spPr>
        <p:txBody>
          <a:bodyPr wrap="none" rtlCol="0">
            <a:spAutoFit/>
          </a:bodyPr>
          <a:lstStyle/>
          <a:p>
            <a:r>
              <a:rPr kumimoji="1" lang="en-US" altLang="zh-CN" b="1" dirty="0">
                <a:solidFill>
                  <a:srgbClr val="FF0000"/>
                </a:solidFill>
                <a:latin typeface="Microsoft YaHei" panose="020B0503020204020204" pitchFamily="34" charset="-122"/>
                <a:ea typeface="Microsoft YaHei" panose="020B0503020204020204" pitchFamily="34" charset="-122"/>
              </a:rPr>
              <a:t>Explanation</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via</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observation:</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just</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plot!</a:t>
            </a:r>
            <a:endParaRPr kumimoji="1"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D0007B75-4390-D8DC-8187-E67FEF2A14BF}"/>
              </a:ext>
            </a:extLst>
          </p:cNvPr>
          <p:cNvSpPr txBox="1"/>
          <p:nvPr/>
        </p:nvSpPr>
        <p:spPr>
          <a:xfrm>
            <a:off x="485249" y="6165304"/>
            <a:ext cx="7629909"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Wang</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et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al.</a:t>
            </a:r>
            <a:r>
              <a:rPr kumimoji="1" lang="zh-CN" altLang="en-US" sz="1400" dirty="0">
                <a:latin typeface="Microsoft YaHei" panose="020B0503020204020204" pitchFamily="34" charset="-122"/>
                <a:ea typeface="Microsoft YaHei" panose="020B0503020204020204" pitchFamily="34" charset="-122"/>
              </a:rPr>
              <a:t> </a:t>
            </a:r>
            <a:r>
              <a:rPr kumimoji="1" lang="en-AU" altLang="zh-CN" sz="1400" dirty="0">
                <a:latin typeface="Microsoft YaHei" panose="020B0503020204020204" pitchFamily="34" charset="-122"/>
                <a:ea typeface="Microsoft YaHei" panose="020B0503020204020204" pitchFamily="34" charset="-122"/>
              </a:rPr>
              <a:t>Symmetric Cross Entropy for Robust Learning with Noisy Labels</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ICCV</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2019.</a:t>
            </a:r>
            <a:endParaRPr kumimoji="1" lang="en-AU" altLang="zh-CN"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4126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22F0D-A097-2CED-0903-F86229BC78EB}"/>
              </a:ext>
            </a:extLst>
          </p:cNvPr>
          <p:cNvSpPr>
            <a:spLocks noGrp="1"/>
          </p:cNvSpPr>
          <p:nvPr>
            <p:ph type="title"/>
          </p:nvPr>
        </p:nvSpPr>
        <p:spPr/>
        <p:txBody>
          <a:bodyPr/>
          <a:lstStyle/>
          <a:p>
            <a:r>
              <a:rPr kumimoji="1" lang="en-US" altLang="zh-CN" dirty="0"/>
              <a:t>Learning</a:t>
            </a:r>
            <a:r>
              <a:rPr kumimoji="1" lang="zh-CN" altLang="en-US" dirty="0"/>
              <a:t> </a:t>
            </a:r>
            <a:r>
              <a:rPr kumimoji="1" lang="en-US" altLang="zh-CN" dirty="0"/>
              <a:t>Mechanism</a:t>
            </a:r>
            <a:endParaRPr kumimoji="1" lang="zh-CN" altLang="en-US" dirty="0"/>
          </a:p>
        </p:txBody>
      </p:sp>
      <p:sp>
        <p:nvSpPr>
          <p:cNvPr id="3" name="文本框 2">
            <a:extLst>
              <a:ext uri="{FF2B5EF4-FFF2-40B4-BE49-F238E27FC236}">
                <a16:creationId xmlns:a16="http://schemas.microsoft.com/office/drawing/2014/main" id="{C9E1FF09-9DC3-C4F4-4FB3-16A8405CE191}"/>
              </a:ext>
            </a:extLst>
          </p:cNvPr>
          <p:cNvSpPr txBox="1"/>
          <p:nvPr/>
        </p:nvSpPr>
        <p:spPr>
          <a:xfrm>
            <a:off x="1487488" y="1376123"/>
            <a:ext cx="2836610" cy="369332"/>
          </a:xfrm>
          <a:prstGeom prst="rect">
            <a:avLst/>
          </a:prstGeom>
          <a:noFill/>
        </p:spPr>
        <p:txBody>
          <a:bodyPr wrap="none" rtlCol="0">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Parameter</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dynamics</a:t>
            </a:r>
          </a:p>
        </p:txBody>
      </p:sp>
      <p:sp>
        <p:nvSpPr>
          <p:cNvPr id="37" name="文本框 36">
            <a:extLst>
              <a:ext uri="{FF2B5EF4-FFF2-40B4-BE49-F238E27FC236}">
                <a16:creationId xmlns:a16="http://schemas.microsoft.com/office/drawing/2014/main" id="{5404FB9F-911A-185A-F038-42FF5163B108}"/>
              </a:ext>
            </a:extLst>
          </p:cNvPr>
          <p:cNvSpPr txBox="1"/>
          <p:nvPr/>
        </p:nvSpPr>
        <p:spPr>
          <a:xfrm>
            <a:off x="6663109" y="1357323"/>
            <a:ext cx="3551613" cy="369332"/>
          </a:xfrm>
          <a:prstGeom prst="rect">
            <a:avLst/>
          </a:prstGeom>
          <a:noFill/>
        </p:spPr>
        <p:txBody>
          <a:bodyPr wrap="square">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Gradient</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dynamics</a:t>
            </a:r>
            <a:endParaRPr kumimoji="1" lang="zh-CN" altLang="en-US" b="1" dirty="0">
              <a:latin typeface="Microsoft YaHei" panose="020B0503020204020204" pitchFamily="34" charset="-122"/>
              <a:ea typeface="Microsoft YaHei" panose="020B0503020204020204" pitchFamily="34" charset="-122"/>
            </a:endParaRPr>
          </a:p>
        </p:txBody>
      </p:sp>
      <p:sp>
        <p:nvSpPr>
          <p:cNvPr id="39" name="文本框 38">
            <a:extLst>
              <a:ext uri="{FF2B5EF4-FFF2-40B4-BE49-F238E27FC236}">
                <a16:creationId xmlns:a16="http://schemas.microsoft.com/office/drawing/2014/main" id="{9ACFF0C5-4B17-1518-CB84-3019BDEE7815}"/>
              </a:ext>
            </a:extLst>
          </p:cNvPr>
          <p:cNvSpPr txBox="1"/>
          <p:nvPr/>
        </p:nvSpPr>
        <p:spPr>
          <a:xfrm>
            <a:off x="4030821" y="5147900"/>
            <a:ext cx="5085623" cy="369332"/>
          </a:xfrm>
          <a:prstGeom prst="rect">
            <a:avLst/>
          </a:prstGeom>
          <a:noFill/>
        </p:spPr>
        <p:txBody>
          <a:bodyPr wrap="none" rtlCol="0">
            <a:spAutoFit/>
          </a:bodyPr>
          <a:lstStyle/>
          <a:p>
            <a:r>
              <a:rPr kumimoji="1" lang="en-US" altLang="zh-CN" b="1" dirty="0">
                <a:solidFill>
                  <a:srgbClr val="FF0000"/>
                </a:solidFill>
                <a:latin typeface="Microsoft YaHei" panose="020B0503020204020204" pitchFamily="34" charset="-122"/>
                <a:ea typeface="Microsoft YaHei" panose="020B0503020204020204" pitchFamily="34" charset="-122"/>
              </a:rPr>
              <a:t>Explanation</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via</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dynamics</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and</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information</a:t>
            </a:r>
            <a:endParaRPr kumimoji="1" lang="zh-CN" altLang="en-US" b="1" dirty="0">
              <a:solidFill>
                <a:srgbClr val="FF0000"/>
              </a:solidFill>
              <a:latin typeface="Microsoft YaHei" panose="020B0503020204020204" pitchFamily="34" charset="-122"/>
              <a:ea typeface="Microsoft YaHei" panose="020B0503020204020204" pitchFamily="34" charset="-122"/>
            </a:endParaRPr>
          </a:p>
        </p:txBody>
      </p:sp>
      <p:pic>
        <p:nvPicPr>
          <p:cNvPr id="4098" name="Picture 2" descr="The mean and standard deviation gradient dynamics of a DNN with respect to each layer. Each color represents a layer. The dotted and line curves represent the forbenius norm of the standard deviation and mean of the gradients respectively. The dotted gray line marks the transition from the drift phase to the diffusion phase. It should be noted that the gradients are with respect to the weights of a layer and not the whole network.">
            <a:extLst>
              <a:ext uri="{FF2B5EF4-FFF2-40B4-BE49-F238E27FC236}">
                <a16:creationId xmlns:a16="http://schemas.microsoft.com/office/drawing/2014/main" id="{CDF12F3A-C6E7-6E5C-32F0-710DFD32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857" y="1946140"/>
            <a:ext cx="4618719" cy="308944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8A14187-A035-9851-796E-B18719B7FF9C}"/>
              </a:ext>
            </a:extLst>
          </p:cNvPr>
          <p:cNvSpPr txBox="1"/>
          <p:nvPr/>
        </p:nvSpPr>
        <p:spPr>
          <a:xfrm>
            <a:off x="450858" y="6002124"/>
            <a:ext cx="9388459" cy="523220"/>
          </a:xfrm>
          <a:prstGeom prst="rect">
            <a:avLst/>
          </a:prstGeom>
          <a:noFill/>
        </p:spPr>
        <p:txBody>
          <a:bodyPr wrap="square" rtlCol="0">
            <a:spAutoFit/>
          </a:bodyPr>
          <a:lstStyle/>
          <a:p>
            <a:r>
              <a:rPr kumimoji="1" lang="en-AU" altLang="zh-CN" sz="1400" dirty="0">
                <a:latin typeface="Microsoft YaHei" panose="020B0503020204020204" pitchFamily="34" charset="-122"/>
                <a:ea typeface="Microsoft YaHei" panose="020B0503020204020204" pitchFamily="34" charset="-122"/>
              </a:rPr>
              <a:t>TRADI: Tracking deep neural network weight distributions</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ECCV</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2020;</a:t>
            </a:r>
            <a:r>
              <a:rPr kumimoji="1" lang="zh-CN" altLang="en-US" sz="1400" dirty="0">
                <a:latin typeface="Microsoft YaHei" panose="020B0503020204020204" pitchFamily="34" charset="-122"/>
                <a:ea typeface="Microsoft YaHei" panose="020B0503020204020204" pitchFamily="34" charset="-122"/>
              </a:rPr>
              <a:t> </a:t>
            </a:r>
            <a:r>
              <a:rPr lang="en-AU" altLang="zh-CN" sz="1400" b="0" i="0" dirty="0" err="1">
                <a:effectLst/>
                <a:latin typeface="Microsoft YaHei" panose="020B0503020204020204" pitchFamily="34" charset="-122"/>
                <a:ea typeface="Microsoft YaHei" panose="020B0503020204020204" pitchFamily="34" charset="-122"/>
              </a:rPr>
              <a:t>Shwartz</a:t>
            </a:r>
            <a:r>
              <a:rPr lang="en-AU" altLang="zh-CN" sz="1400" b="0" i="0" dirty="0">
                <a:effectLst/>
                <a:latin typeface="Microsoft YaHei" panose="020B0503020204020204" pitchFamily="34" charset="-122"/>
                <a:ea typeface="Microsoft YaHei" panose="020B0503020204020204" pitchFamily="34" charset="-122"/>
              </a:rPr>
              <a:t>-Ziv R, </a:t>
            </a:r>
            <a:r>
              <a:rPr lang="en-AU" altLang="zh-CN" sz="1400" b="0" i="0" dirty="0" err="1">
                <a:effectLst/>
                <a:latin typeface="Microsoft YaHei" panose="020B0503020204020204" pitchFamily="34" charset="-122"/>
                <a:ea typeface="Microsoft YaHei" panose="020B0503020204020204" pitchFamily="34" charset="-122"/>
              </a:rPr>
              <a:t>Tishby</a:t>
            </a:r>
            <a:r>
              <a:rPr lang="en-AU" altLang="zh-CN" sz="1400" b="0" i="0" dirty="0">
                <a:effectLst/>
                <a:latin typeface="Microsoft YaHei" panose="020B0503020204020204" pitchFamily="34" charset="-122"/>
                <a:ea typeface="Microsoft YaHei" panose="020B0503020204020204" pitchFamily="34" charset="-122"/>
              </a:rPr>
              <a:t> N. Opening the black box of deep neural networks via information[J]. arXiv:1703.00810, 2017.</a:t>
            </a:r>
            <a:endParaRPr kumimoji="1" lang="zh-CN" altLang="en-US" sz="14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95E54829-4615-BA61-941A-D0274E71E35E}"/>
              </a:ext>
            </a:extLst>
          </p:cNvPr>
          <p:cNvPicPr>
            <a:picLocks noChangeAspect="1"/>
          </p:cNvPicPr>
          <p:nvPr/>
        </p:nvPicPr>
        <p:blipFill>
          <a:blip r:embed="rId3"/>
          <a:stretch>
            <a:fillRect/>
          </a:stretch>
        </p:blipFill>
        <p:spPr>
          <a:xfrm>
            <a:off x="1487488" y="2019300"/>
            <a:ext cx="3657600" cy="2819400"/>
          </a:xfrm>
          <a:prstGeom prst="rect">
            <a:avLst/>
          </a:prstGeom>
        </p:spPr>
      </p:pic>
    </p:spTree>
    <p:extLst>
      <p:ext uri="{BB962C8B-B14F-4D97-AF65-F5344CB8AC3E}">
        <p14:creationId xmlns:p14="http://schemas.microsoft.com/office/powerpoint/2010/main" val="3542027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22F0D-A097-2CED-0903-F86229BC78EB}"/>
              </a:ext>
            </a:extLst>
          </p:cNvPr>
          <p:cNvSpPr>
            <a:spLocks noGrp="1"/>
          </p:cNvSpPr>
          <p:nvPr>
            <p:ph type="title"/>
          </p:nvPr>
        </p:nvSpPr>
        <p:spPr/>
        <p:txBody>
          <a:bodyPr/>
          <a:lstStyle/>
          <a:p>
            <a:r>
              <a:rPr kumimoji="1" lang="en-US" altLang="zh-CN" dirty="0"/>
              <a:t>Learning</a:t>
            </a:r>
            <a:r>
              <a:rPr kumimoji="1" lang="zh-CN" altLang="en-US" dirty="0"/>
              <a:t> </a:t>
            </a:r>
            <a:r>
              <a:rPr kumimoji="1" lang="en-US" altLang="zh-CN" dirty="0"/>
              <a:t>Mechanism</a:t>
            </a:r>
            <a:endParaRPr kumimoji="1" lang="zh-CN" altLang="en-US" dirty="0"/>
          </a:p>
        </p:txBody>
      </p:sp>
      <p:sp>
        <p:nvSpPr>
          <p:cNvPr id="3" name="文本框 2">
            <a:extLst>
              <a:ext uri="{FF2B5EF4-FFF2-40B4-BE49-F238E27FC236}">
                <a16:creationId xmlns:a16="http://schemas.microsoft.com/office/drawing/2014/main" id="{C9E1FF09-9DC3-C4F4-4FB3-16A8405CE191}"/>
              </a:ext>
            </a:extLst>
          </p:cNvPr>
          <p:cNvSpPr txBox="1"/>
          <p:nvPr/>
        </p:nvSpPr>
        <p:spPr>
          <a:xfrm>
            <a:off x="2302682" y="1226064"/>
            <a:ext cx="6215612" cy="369332"/>
          </a:xfrm>
          <a:prstGeom prst="rect">
            <a:avLst/>
          </a:prstGeom>
          <a:noFill/>
        </p:spPr>
        <p:txBody>
          <a:bodyPr wrap="none" rtlCol="0">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Decision</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boundary,</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learning</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process</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visualization</a:t>
            </a:r>
          </a:p>
        </p:txBody>
      </p:sp>
      <p:sp>
        <p:nvSpPr>
          <p:cNvPr id="39" name="文本框 38">
            <a:extLst>
              <a:ext uri="{FF2B5EF4-FFF2-40B4-BE49-F238E27FC236}">
                <a16:creationId xmlns:a16="http://schemas.microsoft.com/office/drawing/2014/main" id="{9ACFF0C5-4B17-1518-CB84-3019BDEE7815}"/>
              </a:ext>
            </a:extLst>
          </p:cNvPr>
          <p:cNvSpPr txBox="1"/>
          <p:nvPr/>
        </p:nvSpPr>
        <p:spPr>
          <a:xfrm>
            <a:off x="4030821" y="5147900"/>
            <a:ext cx="5085623" cy="369332"/>
          </a:xfrm>
          <a:prstGeom prst="rect">
            <a:avLst/>
          </a:prstGeom>
          <a:noFill/>
        </p:spPr>
        <p:txBody>
          <a:bodyPr wrap="none" rtlCol="0">
            <a:spAutoFit/>
          </a:bodyPr>
          <a:lstStyle/>
          <a:p>
            <a:r>
              <a:rPr kumimoji="1" lang="en-US" altLang="zh-CN" b="1" dirty="0">
                <a:solidFill>
                  <a:srgbClr val="FF0000"/>
                </a:solidFill>
                <a:latin typeface="Microsoft YaHei" panose="020B0503020204020204" pitchFamily="34" charset="-122"/>
                <a:ea typeface="Microsoft YaHei" panose="020B0503020204020204" pitchFamily="34" charset="-122"/>
              </a:rPr>
              <a:t>Explanation</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via</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dynamics</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and</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information</a:t>
            </a:r>
            <a:endParaRPr kumimoji="1"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B8A14187-A035-9851-796E-B18719B7FF9C}"/>
              </a:ext>
            </a:extLst>
          </p:cNvPr>
          <p:cNvSpPr txBox="1"/>
          <p:nvPr/>
        </p:nvSpPr>
        <p:spPr>
          <a:xfrm>
            <a:off x="335360" y="6237312"/>
            <a:ext cx="9388459"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https://distill.pub/2020/grand-tour/</a:t>
            </a:r>
            <a:r>
              <a:rPr lang="zh-CN" altLang="en-US" sz="1400" dirty="0">
                <a:latin typeface="Microsoft YaHei" panose="020B0503020204020204" pitchFamily="34" charset="-122"/>
                <a:ea typeface="Microsoft YaHei" panose="020B0503020204020204" pitchFamily="34" charset="-122"/>
              </a:rPr>
              <a:t> （</a:t>
            </a:r>
            <a:r>
              <a:rPr lang="en-AU" altLang="zh-CN" sz="1400" dirty="0">
                <a:latin typeface="Microsoft YaHei" panose="020B0503020204020204" pitchFamily="34" charset="-122"/>
                <a:ea typeface="Microsoft YaHei" panose="020B0503020204020204" pitchFamily="34" charset="-122"/>
              </a:rPr>
              <a:t>March 16, 2020</a:t>
            </a:r>
            <a:r>
              <a:rPr lang="zh-CN" altLang="en-US" sz="1400" dirty="0">
                <a:latin typeface="Microsoft YaHei" panose="020B0503020204020204" pitchFamily="34" charset="-122"/>
                <a:ea typeface="Microsoft YaHei" panose="020B0503020204020204" pitchFamily="34" charset="-122"/>
              </a:rPr>
              <a:t>）</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en-AU" altLang="zh-CN" sz="1400" dirty="0">
                <a:latin typeface="Microsoft YaHei" panose="020B0503020204020204" pitchFamily="34" charset="-122"/>
                <a:ea typeface="Microsoft YaHei" panose="020B0503020204020204" pitchFamily="34" charset="-122"/>
              </a:rPr>
              <a:t>https://</a:t>
            </a:r>
            <a:r>
              <a:rPr lang="en-AU" altLang="zh-CN" sz="1400" dirty="0" err="1">
                <a:latin typeface="Microsoft YaHei" panose="020B0503020204020204" pitchFamily="34" charset="-122"/>
                <a:ea typeface="Microsoft YaHei" panose="020B0503020204020204" pitchFamily="34" charset="-122"/>
              </a:rPr>
              <a:t>playground.tensorflow.org</a:t>
            </a:r>
            <a:r>
              <a:rPr lang="en-AU" altLang="zh-CN" sz="1400" dirty="0">
                <a:latin typeface="Microsoft YaHei" panose="020B0503020204020204" pitchFamily="34" charset="-122"/>
                <a:ea typeface="Microsoft YaHei" panose="020B0503020204020204" pitchFamily="34" charset="-122"/>
              </a:rPr>
              <a:t>/</a:t>
            </a:r>
            <a:endParaRPr kumimoji="1" lang="zh-CN" altLang="en-US" sz="1400" dirty="0">
              <a:latin typeface="Microsoft YaHei" panose="020B0503020204020204" pitchFamily="34" charset="-122"/>
              <a:ea typeface="Microsoft YaHei" panose="020B0503020204020204" pitchFamily="34" charset="-122"/>
            </a:endParaRPr>
          </a:p>
        </p:txBody>
      </p:sp>
      <p:pic>
        <p:nvPicPr>
          <p:cNvPr id="4" name="训练过程" descr="训练过程">
            <a:hlinkClick r:id="" action="ppaction://media"/>
            <a:extLst>
              <a:ext uri="{FF2B5EF4-FFF2-40B4-BE49-F238E27FC236}">
                <a16:creationId xmlns:a16="http://schemas.microsoft.com/office/drawing/2014/main" id="{6419A3AA-99F4-AA0B-6579-40EABB21BC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5400" y="2399870"/>
            <a:ext cx="4715088" cy="1965234"/>
          </a:xfrm>
          <a:prstGeom prst="rect">
            <a:avLst/>
          </a:prstGeom>
        </p:spPr>
      </p:pic>
      <p:pic>
        <p:nvPicPr>
          <p:cNvPr id="8" name="图片 7">
            <a:extLst>
              <a:ext uri="{FF2B5EF4-FFF2-40B4-BE49-F238E27FC236}">
                <a16:creationId xmlns:a16="http://schemas.microsoft.com/office/drawing/2014/main" id="{B4B09048-4F75-695D-F3DE-8EB5585F3227}"/>
              </a:ext>
            </a:extLst>
          </p:cNvPr>
          <p:cNvPicPr>
            <a:picLocks noChangeAspect="1"/>
          </p:cNvPicPr>
          <p:nvPr/>
        </p:nvPicPr>
        <p:blipFill>
          <a:blip r:embed="rId6"/>
          <a:stretch>
            <a:fillRect/>
          </a:stretch>
        </p:blipFill>
        <p:spPr>
          <a:xfrm>
            <a:off x="5951984" y="2006750"/>
            <a:ext cx="4669865" cy="2502370"/>
          </a:xfrm>
          <a:prstGeom prst="rect">
            <a:avLst/>
          </a:prstGeom>
        </p:spPr>
      </p:pic>
    </p:spTree>
    <p:extLst>
      <p:ext uri="{BB962C8B-B14F-4D97-AF65-F5344CB8AC3E}">
        <p14:creationId xmlns:p14="http://schemas.microsoft.com/office/powerpoint/2010/main" val="413441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remove"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22F0D-A097-2CED-0903-F86229BC78EB}"/>
              </a:ext>
            </a:extLst>
          </p:cNvPr>
          <p:cNvSpPr>
            <a:spLocks noGrp="1"/>
          </p:cNvSpPr>
          <p:nvPr>
            <p:ph type="title"/>
          </p:nvPr>
        </p:nvSpPr>
        <p:spPr/>
        <p:txBody>
          <a:bodyPr/>
          <a:lstStyle/>
          <a:p>
            <a:r>
              <a:rPr kumimoji="1" lang="en-US" altLang="zh-CN" dirty="0"/>
              <a:t>Learning</a:t>
            </a:r>
            <a:r>
              <a:rPr kumimoji="1" lang="zh-CN" altLang="en-US" dirty="0"/>
              <a:t> </a:t>
            </a:r>
            <a:r>
              <a:rPr kumimoji="1" lang="en-US" altLang="zh-CN" dirty="0"/>
              <a:t>Mechanism</a:t>
            </a:r>
            <a:endParaRPr kumimoji="1" lang="zh-CN" altLang="en-US" dirty="0"/>
          </a:p>
        </p:txBody>
      </p:sp>
      <p:sp>
        <p:nvSpPr>
          <p:cNvPr id="3" name="文本框 2">
            <a:extLst>
              <a:ext uri="{FF2B5EF4-FFF2-40B4-BE49-F238E27FC236}">
                <a16:creationId xmlns:a16="http://schemas.microsoft.com/office/drawing/2014/main" id="{C9E1FF09-9DC3-C4F4-4FB3-16A8405CE191}"/>
              </a:ext>
            </a:extLst>
          </p:cNvPr>
          <p:cNvSpPr txBox="1"/>
          <p:nvPr/>
        </p:nvSpPr>
        <p:spPr>
          <a:xfrm>
            <a:off x="1127448" y="1254076"/>
            <a:ext cx="10738517" cy="400110"/>
          </a:xfrm>
          <a:prstGeom prst="rect">
            <a:avLst/>
          </a:prstGeom>
          <a:noFill/>
        </p:spPr>
        <p:txBody>
          <a:bodyPr wrap="none" rtlCol="0">
            <a:spAutoFit/>
          </a:bodyPr>
          <a:lstStyle/>
          <a:p>
            <a:pPr marL="285750" indent="-285750">
              <a:buFont typeface="Wingdings" pitchFamily="2" charset="2"/>
              <a:buChar char="p"/>
            </a:pPr>
            <a:r>
              <a:rPr kumimoji="1" lang="en-US" altLang="zh-CN" sz="2000" b="1" dirty="0">
                <a:latin typeface="Microsoft YaHei" panose="020B0503020204020204" pitchFamily="34" charset="-122"/>
                <a:ea typeface="Microsoft YaHei" panose="020B0503020204020204" pitchFamily="34" charset="-122"/>
              </a:rPr>
              <a:t>Data</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influence/valuation:</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how</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a</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training</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sample</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impacts</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the</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learning</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outcome?</a:t>
            </a:r>
          </a:p>
        </p:txBody>
      </p:sp>
      <p:sp>
        <p:nvSpPr>
          <p:cNvPr id="5" name="文本框 4">
            <a:extLst>
              <a:ext uri="{FF2B5EF4-FFF2-40B4-BE49-F238E27FC236}">
                <a16:creationId xmlns:a16="http://schemas.microsoft.com/office/drawing/2014/main" id="{B8A14187-A035-9851-796E-B18719B7FF9C}"/>
              </a:ext>
            </a:extLst>
          </p:cNvPr>
          <p:cNvSpPr txBox="1"/>
          <p:nvPr/>
        </p:nvSpPr>
        <p:spPr>
          <a:xfrm>
            <a:off x="1343472" y="5510463"/>
            <a:ext cx="9223872" cy="738664"/>
          </a:xfrm>
          <a:prstGeom prst="rect">
            <a:avLst/>
          </a:prstGeom>
          <a:noFill/>
        </p:spPr>
        <p:txBody>
          <a:bodyPr wrap="none" rtlCol="0">
            <a:spAutoFit/>
          </a:bodyPr>
          <a:lstStyle/>
          <a:p>
            <a:r>
              <a:rPr lang="en-AU" altLang="zh-CN" sz="1400" b="0" i="0" dirty="0">
                <a:solidFill>
                  <a:srgbClr val="222222"/>
                </a:solidFill>
                <a:effectLst/>
                <a:latin typeface="Microsoft YaHei" panose="020B0503020204020204" pitchFamily="34" charset="-122"/>
                <a:ea typeface="Microsoft YaHei" panose="020B0503020204020204" pitchFamily="34" charset="-122"/>
              </a:rPr>
              <a:t>Understanding Black-box Predictions via Influence Functions</a:t>
            </a:r>
            <a:r>
              <a:rPr lang="en-US" altLang="zh-CN" sz="1400" b="0" i="0" dirty="0">
                <a:solidFill>
                  <a:srgbClr val="222222"/>
                </a:solidFill>
                <a:effectLst/>
                <a:latin typeface="Microsoft YaHei" panose="020B0503020204020204" pitchFamily="34" charset="-122"/>
                <a:ea typeface="Microsoft YaHei" panose="020B0503020204020204" pitchFamily="34" charset="-122"/>
              </a:rPr>
              <a:t>,</a:t>
            </a:r>
            <a:r>
              <a:rPr lang="zh-CN" altLang="en-US" sz="1400" b="0" i="0" dirty="0">
                <a:solidFill>
                  <a:srgbClr val="222222"/>
                </a:solidFill>
                <a:effectLst/>
                <a:latin typeface="Microsoft YaHei" panose="020B0503020204020204" pitchFamily="34" charset="-122"/>
                <a:ea typeface="Microsoft YaHei" panose="020B0503020204020204" pitchFamily="34" charset="-122"/>
              </a:rPr>
              <a:t> </a:t>
            </a:r>
            <a:r>
              <a:rPr lang="en-US" altLang="zh-CN" sz="1400" b="0" i="0" dirty="0">
                <a:solidFill>
                  <a:srgbClr val="222222"/>
                </a:solidFill>
                <a:effectLst/>
                <a:latin typeface="Microsoft YaHei" panose="020B0503020204020204" pitchFamily="34" charset="-122"/>
                <a:ea typeface="Microsoft YaHei" panose="020B0503020204020204" pitchFamily="34" charset="-122"/>
              </a:rPr>
              <a:t>ICML,</a:t>
            </a:r>
            <a:r>
              <a:rPr lang="zh-CN" altLang="en-US" sz="1400" b="0" i="0" dirty="0">
                <a:solidFill>
                  <a:srgbClr val="222222"/>
                </a:solidFill>
                <a:effectLst/>
                <a:latin typeface="Microsoft YaHei" panose="020B0503020204020204" pitchFamily="34" charset="-122"/>
                <a:ea typeface="Microsoft YaHei" panose="020B0503020204020204" pitchFamily="34" charset="-122"/>
              </a:rPr>
              <a:t> </a:t>
            </a:r>
            <a:r>
              <a:rPr lang="en-US" altLang="zh-CN" sz="1400" b="0" i="0" dirty="0">
                <a:solidFill>
                  <a:srgbClr val="222222"/>
                </a:solidFill>
                <a:effectLst/>
                <a:latin typeface="Microsoft YaHei" panose="020B0503020204020204" pitchFamily="34" charset="-122"/>
                <a:ea typeface="Microsoft YaHei" panose="020B0503020204020204" pitchFamily="34" charset="-122"/>
              </a:rPr>
              <a:t>2018;</a:t>
            </a:r>
            <a:r>
              <a:rPr lang="zh-CN" altLang="en-US" sz="1400" b="0" i="0" dirty="0">
                <a:solidFill>
                  <a:srgbClr val="222222"/>
                </a:solidFill>
                <a:effectLst/>
                <a:latin typeface="Microsoft YaHei" panose="020B0503020204020204" pitchFamily="34" charset="-122"/>
                <a:ea typeface="Microsoft YaHei" panose="020B0503020204020204" pitchFamily="34" charset="-122"/>
              </a:rPr>
              <a:t> </a:t>
            </a:r>
            <a:endParaRPr lang="en-US" altLang="zh-CN" sz="1400" b="0" i="0" dirty="0">
              <a:solidFill>
                <a:srgbClr val="222222"/>
              </a:solidFill>
              <a:effectLst/>
              <a:latin typeface="Microsoft YaHei" panose="020B0503020204020204" pitchFamily="34" charset="-122"/>
              <a:ea typeface="Microsoft YaHei" panose="020B0503020204020204" pitchFamily="34" charset="-122"/>
            </a:endParaRPr>
          </a:p>
          <a:p>
            <a:r>
              <a:rPr lang="en-AU" altLang="zh-CN" sz="1400" b="0" i="0" dirty="0" err="1">
                <a:solidFill>
                  <a:srgbClr val="222222"/>
                </a:solidFill>
                <a:effectLst/>
                <a:latin typeface="Microsoft YaHei" panose="020B0503020204020204" pitchFamily="34" charset="-122"/>
                <a:ea typeface="Microsoft YaHei" panose="020B0503020204020204" pitchFamily="34" charset="-122"/>
              </a:rPr>
              <a:t>Pruthi</a:t>
            </a:r>
            <a:r>
              <a:rPr lang="en-AU" altLang="zh-CN" sz="1400" b="0" i="0" dirty="0">
                <a:solidFill>
                  <a:srgbClr val="222222"/>
                </a:solidFill>
                <a:effectLst/>
                <a:latin typeface="Microsoft YaHei" panose="020B0503020204020204" pitchFamily="34" charset="-122"/>
                <a:ea typeface="Microsoft YaHei" panose="020B0503020204020204" pitchFamily="34" charset="-122"/>
              </a:rPr>
              <a:t> G, Liu F, Kale S, et al. Estimating training data influence by tracing gradient descent. </a:t>
            </a:r>
            <a:r>
              <a:rPr lang="en-AU" altLang="zh-CN" sz="1400" b="0" i="0" dirty="0" err="1">
                <a:solidFill>
                  <a:srgbClr val="222222"/>
                </a:solidFill>
                <a:effectLst/>
                <a:latin typeface="Microsoft YaHei" panose="020B0503020204020204" pitchFamily="34" charset="-122"/>
                <a:ea typeface="Microsoft YaHei" panose="020B0503020204020204" pitchFamily="34" charset="-122"/>
              </a:rPr>
              <a:t>NeurIPS</a:t>
            </a:r>
            <a:r>
              <a:rPr lang="en-AU" altLang="zh-CN" sz="1400" b="0" i="0" dirty="0">
                <a:solidFill>
                  <a:srgbClr val="222222"/>
                </a:solidFill>
                <a:effectLst/>
                <a:latin typeface="Microsoft YaHei" panose="020B0503020204020204" pitchFamily="34" charset="-122"/>
                <a:ea typeface="Microsoft YaHei" panose="020B0503020204020204" pitchFamily="34" charset="-122"/>
              </a:rPr>
              <a:t>, 2020.</a:t>
            </a:r>
          </a:p>
          <a:p>
            <a:r>
              <a:rPr kumimoji="1" lang="en-AU" altLang="zh-CN" sz="1400" dirty="0">
                <a:latin typeface="Microsoft YaHei" panose="020B0503020204020204" pitchFamily="34" charset="-122"/>
                <a:ea typeface="Microsoft YaHei" panose="020B0503020204020204" pitchFamily="34" charset="-122"/>
              </a:rPr>
              <a:t>Data </a:t>
            </a:r>
            <a:r>
              <a:rPr kumimoji="1" lang="en-AU" altLang="zh-CN" sz="1400" dirty="0" err="1">
                <a:latin typeface="Microsoft YaHei" panose="020B0503020204020204" pitchFamily="34" charset="-122"/>
                <a:ea typeface="Microsoft YaHei" panose="020B0503020204020204" pitchFamily="34" charset="-122"/>
              </a:rPr>
              <a:t>shapley</a:t>
            </a:r>
            <a:r>
              <a:rPr kumimoji="1" lang="en-AU" altLang="zh-CN" sz="1400" dirty="0">
                <a:latin typeface="Microsoft YaHei" panose="020B0503020204020204" pitchFamily="34" charset="-122"/>
                <a:ea typeface="Microsoft YaHei" panose="020B0503020204020204" pitchFamily="34" charset="-122"/>
              </a:rPr>
              <a:t>: Equitable valuation of data for machine learning</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ICML,</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2019.</a:t>
            </a:r>
          </a:p>
        </p:txBody>
      </p:sp>
      <p:pic>
        <p:nvPicPr>
          <p:cNvPr id="6150" name="Picture 6">
            <a:extLst>
              <a:ext uri="{FF2B5EF4-FFF2-40B4-BE49-F238E27FC236}">
                <a16:creationId xmlns:a16="http://schemas.microsoft.com/office/drawing/2014/main" id="{1481ABD5-9CAC-7A95-7B43-AEE37A3E7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2020929"/>
            <a:ext cx="4352484" cy="244827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203AF6B-7465-3F08-A1DC-CD13963FCC4A}"/>
              </a:ext>
            </a:extLst>
          </p:cNvPr>
          <p:cNvSpPr txBox="1"/>
          <p:nvPr/>
        </p:nvSpPr>
        <p:spPr>
          <a:xfrm>
            <a:off x="2707105" y="4692316"/>
            <a:ext cx="2104359"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Influence</a:t>
            </a:r>
            <a:r>
              <a:rPr kumimoji="1" lang="zh-CN" altLang="en-US" sz="1600" b="1" dirty="0">
                <a:latin typeface="Microsoft YaHei" panose="020B0503020204020204" pitchFamily="34" charset="-122"/>
                <a:ea typeface="Microsoft YaHei" panose="020B0503020204020204" pitchFamily="34" charset="-122"/>
              </a:rPr>
              <a:t> </a:t>
            </a:r>
            <a:r>
              <a:rPr kumimoji="1" lang="en-US" altLang="zh-CN" sz="1600" b="1" dirty="0">
                <a:latin typeface="Microsoft YaHei" panose="020B0503020204020204" pitchFamily="34" charset="-122"/>
                <a:ea typeface="Microsoft YaHei" panose="020B0503020204020204" pitchFamily="34" charset="-122"/>
              </a:rPr>
              <a:t>Function</a:t>
            </a:r>
            <a:endParaRPr kumimoji="1" lang="zh-CN" altLang="en-US" sz="1600" b="1"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D4AA3935-260D-A466-C9F3-0CF05E2EB8A8}"/>
              </a:ext>
            </a:extLst>
          </p:cNvPr>
          <p:cNvPicPr>
            <a:picLocks noChangeAspect="1"/>
          </p:cNvPicPr>
          <p:nvPr/>
        </p:nvPicPr>
        <p:blipFill>
          <a:blip r:embed="rId3"/>
          <a:stretch>
            <a:fillRect/>
          </a:stretch>
        </p:blipFill>
        <p:spPr>
          <a:xfrm>
            <a:off x="6285572" y="2181434"/>
            <a:ext cx="5158191" cy="2595704"/>
          </a:xfrm>
          <a:prstGeom prst="rect">
            <a:avLst/>
          </a:prstGeom>
        </p:spPr>
      </p:pic>
      <p:sp>
        <p:nvSpPr>
          <p:cNvPr id="8" name="文本框 7">
            <a:extLst>
              <a:ext uri="{FF2B5EF4-FFF2-40B4-BE49-F238E27FC236}">
                <a16:creationId xmlns:a16="http://schemas.microsoft.com/office/drawing/2014/main" id="{5A34F2AE-B10A-0A7C-8D34-B17EDC69EFBA}"/>
              </a:ext>
            </a:extLst>
          </p:cNvPr>
          <p:cNvSpPr txBox="1"/>
          <p:nvPr/>
        </p:nvSpPr>
        <p:spPr>
          <a:xfrm>
            <a:off x="8410205" y="4805166"/>
            <a:ext cx="1540806"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Data</a:t>
            </a:r>
            <a:r>
              <a:rPr kumimoji="1" lang="zh-CN" altLang="en-US" sz="1600" b="1" dirty="0">
                <a:latin typeface="Microsoft YaHei" panose="020B0503020204020204" pitchFamily="34" charset="-122"/>
                <a:ea typeface="Microsoft YaHei" panose="020B0503020204020204" pitchFamily="34" charset="-122"/>
              </a:rPr>
              <a:t> </a:t>
            </a:r>
            <a:r>
              <a:rPr kumimoji="1" lang="en-US" altLang="zh-CN" sz="1600" b="1" dirty="0">
                <a:latin typeface="Microsoft YaHei" panose="020B0503020204020204" pitchFamily="34" charset="-122"/>
                <a:ea typeface="Microsoft YaHei" panose="020B0503020204020204" pitchFamily="34" charset="-122"/>
              </a:rPr>
              <a:t>Shapley</a:t>
            </a:r>
            <a:endParaRPr kumimoji="1" lang="zh-CN" altLang="en-US"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77040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22F0D-A097-2CED-0903-F86229BC78EB}"/>
              </a:ext>
            </a:extLst>
          </p:cNvPr>
          <p:cNvSpPr>
            <a:spLocks noGrp="1"/>
          </p:cNvSpPr>
          <p:nvPr>
            <p:ph type="title"/>
          </p:nvPr>
        </p:nvSpPr>
        <p:spPr/>
        <p:txBody>
          <a:bodyPr/>
          <a:lstStyle/>
          <a:p>
            <a:r>
              <a:rPr kumimoji="1" lang="en-US" altLang="zh-CN" dirty="0"/>
              <a:t>Influence</a:t>
            </a:r>
            <a:r>
              <a:rPr kumimoji="1" lang="zh-CN" altLang="en-US" dirty="0"/>
              <a:t> </a:t>
            </a:r>
            <a:r>
              <a:rPr kumimoji="1" lang="en-US" altLang="zh-CN" dirty="0"/>
              <a:t>Function</a:t>
            </a:r>
            <a:endParaRPr kumimoji="1" lang="zh-CN" altLang="en-US" dirty="0"/>
          </a:p>
        </p:txBody>
      </p:sp>
      <p:sp>
        <p:nvSpPr>
          <p:cNvPr id="3" name="文本框 2">
            <a:extLst>
              <a:ext uri="{FF2B5EF4-FFF2-40B4-BE49-F238E27FC236}">
                <a16:creationId xmlns:a16="http://schemas.microsoft.com/office/drawing/2014/main" id="{C9E1FF09-9DC3-C4F4-4FB3-16A8405CE191}"/>
              </a:ext>
            </a:extLst>
          </p:cNvPr>
          <p:cNvSpPr txBox="1"/>
          <p:nvPr/>
        </p:nvSpPr>
        <p:spPr>
          <a:xfrm>
            <a:off x="1127448" y="1254076"/>
            <a:ext cx="9780754" cy="369332"/>
          </a:xfrm>
          <a:prstGeom prst="rect">
            <a:avLst/>
          </a:prstGeom>
          <a:noFill/>
        </p:spPr>
        <p:txBody>
          <a:bodyPr wrap="none" rtlCol="0">
            <a:spAutoFit/>
          </a:bodyPr>
          <a:lstStyle/>
          <a:p>
            <a:pPr marL="285750" indent="-285750">
              <a:buFont typeface="Wingdings" pitchFamily="2" charset="2"/>
              <a:buChar char="p"/>
            </a:pPr>
            <a:r>
              <a:rPr kumimoji="1" lang="en-US" altLang="zh-CN" dirty="0">
                <a:latin typeface="Microsoft YaHei" panose="020B0503020204020204" pitchFamily="34" charset="-122"/>
                <a:ea typeface="Microsoft YaHei" panose="020B0503020204020204" pitchFamily="34" charset="-122"/>
              </a:rPr>
              <a:t>How</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model</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parameter</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would</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change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if</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sample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z</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is</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removed</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from</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the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training</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set?</a:t>
            </a:r>
          </a:p>
        </p:txBody>
      </p:sp>
      <p:sp>
        <p:nvSpPr>
          <p:cNvPr id="5" name="文本框 4">
            <a:extLst>
              <a:ext uri="{FF2B5EF4-FFF2-40B4-BE49-F238E27FC236}">
                <a16:creationId xmlns:a16="http://schemas.microsoft.com/office/drawing/2014/main" id="{B8A14187-A035-9851-796E-B18719B7FF9C}"/>
              </a:ext>
            </a:extLst>
          </p:cNvPr>
          <p:cNvSpPr txBox="1"/>
          <p:nvPr/>
        </p:nvSpPr>
        <p:spPr>
          <a:xfrm>
            <a:off x="582718" y="6246023"/>
            <a:ext cx="6531853" cy="307777"/>
          </a:xfrm>
          <a:prstGeom prst="rect">
            <a:avLst/>
          </a:prstGeom>
          <a:noFill/>
        </p:spPr>
        <p:txBody>
          <a:bodyPr wrap="none" rtlCol="0">
            <a:spAutoFit/>
          </a:bodyPr>
          <a:lstStyle/>
          <a:p>
            <a:r>
              <a:rPr lang="en-AU" altLang="zh-CN" sz="1400" b="0" i="0" dirty="0">
                <a:effectLst/>
                <a:latin typeface="Microsoft YaHei" panose="020B0503020204020204" pitchFamily="34" charset="-122"/>
                <a:ea typeface="Microsoft YaHei" panose="020B0503020204020204" pitchFamily="34" charset="-122"/>
              </a:rPr>
              <a:t>Understanding Black-box Predictions via Influence Functions</a:t>
            </a:r>
            <a:r>
              <a:rPr lang="en-US" altLang="zh-CN" sz="1400" b="0" i="0" dirty="0">
                <a:effectLst/>
                <a:latin typeface="Microsoft YaHei" panose="020B0503020204020204" pitchFamily="34" charset="-122"/>
                <a:ea typeface="Microsoft YaHei" panose="020B0503020204020204" pitchFamily="34" charset="-122"/>
              </a:rPr>
              <a:t>,</a:t>
            </a:r>
            <a:r>
              <a:rPr lang="zh-CN" altLang="en-US" sz="1400" b="0" i="0" dirty="0">
                <a:effectLst/>
                <a:latin typeface="Microsoft YaHei" panose="020B0503020204020204" pitchFamily="34" charset="-122"/>
                <a:ea typeface="Microsoft YaHei" panose="020B0503020204020204" pitchFamily="34" charset="-122"/>
              </a:rPr>
              <a:t> </a:t>
            </a:r>
            <a:r>
              <a:rPr lang="en-US" altLang="zh-CN" sz="1400" b="0" i="0" dirty="0">
                <a:effectLst/>
                <a:latin typeface="Microsoft YaHei" panose="020B0503020204020204" pitchFamily="34" charset="-122"/>
                <a:ea typeface="Microsoft YaHei" panose="020B0503020204020204" pitchFamily="34" charset="-122"/>
              </a:rPr>
              <a:t>ICML,</a:t>
            </a:r>
            <a:r>
              <a:rPr lang="zh-CN" altLang="en-US" sz="1400" b="0" i="0" dirty="0">
                <a:effectLst/>
                <a:latin typeface="Microsoft YaHei" panose="020B0503020204020204" pitchFamily="34" charset="-122"/>
                <a:ea typeface="Microsoft YaHei" panose="020B0503020204020204" pitchFamily="34" charset="-122"/>
              </a:rPr>
              <a:t> </a:t>
            </a:r>
            <a:r>
              <a:rPr lang="en-US" altLang="zh-CN" sz="1400" b="0" i="0" dirty="0">
                <a:effectLst/>
                <a:latin typeface="Microsoft YaHei" panose="020B0503020204020204" pitchFamily="34" charset="-122"/>
                <a:ea typeface="Microsoft YaHei" panose="020B0503020204020204" pitchFamily="34" charset="-122"/>
              </a:rPr>
              <a:t>2018;</a:t>
            </a:r>
            <a:r>
              <a:rPr lang="zh-CN" altLang="en-US" sz="1400" b="0" i="0" dirty="0">
                <a:effectLst/>
                <a:latin typeface="Microsoft YaHei" panose="020B0503020204020204" pitchFamily="34" charset="-122"/>
                <a:ea typeface="Microsoft YaHei" panose="020B0503020204020204" pitchFamily="34" charset="-122"/>
              </a:rPr>
              <a:t> </a:t>
            </a:r>
            <a:endParaRPr lang="en-AU" altLang="zh-CN" sz="1400" b="0" i="0" dirty="0">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88D1920-A697-2E1D-3ABC-860D53FBB859}"/>
              </a:ext>
            </a:extLst>
          </p:cNvPr>
          <p:cNvPicPr>
            <a:picLocks noChangeAspect="1"/>
          </p:cNvPicPr>
          <p:nvPr/>
        </p:nvPicPr>
        <p:blipFill>
          <a:blip r:embed="rId2"/>
          <a:stretch>
            <a:fillRect/>
          </a:stretch>
        </p:blipFill>
        <p:spPr>
          <a:xfrm>
            <a:off x="2207568" y="2154136"/>
            <a:ext cx="901700" cy="304800"/>
          </a:xfrm>
          <a:prstGeom prst="rect">
            <a:avLst/>
          </a:prstGeom>
        </p:spPr>
      </p:pic>
      <p:sp>
        <p:nvSpPr>
          <p:cNvPr id="9" name="文本框 8">
            <a:extLst>
              <a:ext uri="{FF2B5EF4-FFF2-40B4-BE49-F238E27FC236}">
                <a16:creationId xmlns:a16="http://schemas.microsoft.com/office/drawing/2014/main" id="{DB260FA5-8158-AA70-67B3-26360342248F}"/>
              </a:ext>
            </a:extLst>
          </p:cNvPr>
          <p:cNvSpPr txBox="1"/>
          <p:nvPr/>
        </p:nvSpPr>
        <p:spPr>
          <a:xfrm>
            <a:off x="1330405" y="2121870"/>
            <a:ext cx="87716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目标：</a:t>
            </a:r>
          </a:p>
        </p:txBody>
      </p:sp>
      <p:pic>
        <p:nvPicPr>
          <p:cNvPr id="10" name="图片 9">
            <a:extLst>
              <a:ext uri="{FF2B5EF4-FFF2-40B4-BE49-F238E27FC236}">
                <a16:creationId xmlns:a16="http://schemas.microsoft.com/office/drawing/2014/main" id="{E667A44C-FA78-82D8-7013-A7027E1019AC}"/>
              </a:ext>
            </a:extLst>
          </p:cNvPr>
          <p:cNvPicPr>
            <a:picLocks noChangeAspect="1"/>
          </p:cNvPicPr>
          <p:nvPr/>
        </p:nvPicPr>
        <p:blipFill>
          <a:blip r:embed="rId3"/>
          <a:stretch>
            <a:fillRect/>
          </a:stretch>
        </p:blipFill>
        <p:spPr>
          <a:xfrm>
            <a:off x="3888776" y="2141436"/>
            <a:ext cx="3111500" cy="330200"/>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DA88F28-62DE-DC58-0059-E1DF9DD19EEC}"/>
                  </a:ext>
                </a:extLst>
              </p:cNvPr>
              <p:cNvSpPr txBox="1"/>
              <p:nvPr/>
            </p:nvSpPr>
            <p:spPr>
              <a:xfrm>
                <a:off x="2207567" y="2824564"/>
                <a:ext cx="8229689" cy="338554"/>
              </a:xfrm>
              <a:prstGeom prst="rect">
                <a:avLst/>
              </a:prstGeom>
              <a:noFill/>
            </p:spPr>
            <p:txBody>
              <a:bodyPr wrap="square" rtlCol="0">
                <a:spAutoFit/>
              </a:bodyPr>
              <a:lstStyle/>
              <a:p>
                <a:pPr marL="285750" indent="-285750">
                  <a:buFont typeface="Wingdings" pitchFamily="2" charset="2"/>
                  <a:buChar char="p"/>
                </a:pPr>
                <a:r>
                  <a:rPr kumimoji="1" lang="en-US" altLang="zh-CN" sz="1600" dirty="0">
                    <a:solidFill>
                      <a:srgbClr val="C00000"/>
                    </a:solidFill>
                    <a:latin typeface="Microsoft YaHei" panose="020B0503020204020204" pitchFamily="34" charset="-122"/>
                    <a:ea typeface="Microsoft YaHei" panose="020B0503020204020204" pitchFamily="34" charset="-122"/>
                  </a:rPr>
                  <a:t>How</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model</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parameter</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would</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change</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if</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z</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is</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upweighted</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by</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a</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small</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constant</a:t>
                </a:r>
                <a:r>
                  <a:rPr kumimoji="1" lang="zh-CN" altLang="en-US" sz="1600" dirty="0">
                    <a:solidFill>
                      <a:srgbClr val="C00000"/>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1600" i="1" dirty="0" smtClean="0">
                        <a:solidFill>
                          <a:srgbClr val="C00000"/>
                        </a:solidFill>
                        <a:latin typeface="Cambria Math" panose="02040503050406030204" pitchFamily="18" charset="0"/>
                        <a:ea typeface="Microsoft YaHei" panose="020B0503020204020204" pitchFamily="34" charset="-122"/>
                      </a:rPr>
                      <m:t>𝜖</m:t>
                    </m:r>
                  </m:oMath>
                </a14:m>
                <a:r>
                  <a:rPr kumimoji="1" lang="en-US" altLang="zh-CN" sz="1600" dirty="0">
                    <a:solidFill>
                      <a:srgbClr val="C00000"/>
                    </a:solidFill>
                    <a:latin typeface="Microsoft YaHei" panose="020B0503020204020204" pitchFamily="34" charset="-122"/>
                    <a:ea typeface="Microsoft YaHei" panose="020B0503020204020204" pitchFamily="34" charset="-122"/>
                  </a:rPr>
                  <a:t>?</a:t>
                </a:r>
              </a:p>
            </p:txBody>
          </p:sp>
        </mc:Choice>
        <mc:Fallback xmlns="">
          <p:sp>
            <p:nvSpPr>
              <p:cNvPr id="11" name="文本框 10">
                <a:extLst>
                  <a:ext uri="{FF2B5EF4-FFF2-40B4-BE49-F238E27FC236}">
                    <a16:creationId xmlns:a16="http://schemas.microsoft.com/office/drawing/2014/main" id="{8DA88F28-62DE-DC58-0059-E1DF9DD19EEC}"/>
                  </a:ext>
                </a:extLst>
              </p:cNvPr>
              <p:cNvSpPr txBox="1">
                <a:spLocks noRot="1" noChangeAspect="1" noMove="1" noResize="1" noEditPoints="1" noAdjustHandles="1" noChangeArrowheads="1" noChangeShapeType="1" noTextEdit="1"/>
              </p:cNvSpPr>
              <p:nvPr/>
            </p:nvSpPr>
            <p:spPr>
              <a:xfrm>
                <a:off x="2207567" y="2824564"/>
                <a:ext cx="8229689" cy="338554"/>
              </a:xfrm>
              <a:prstGeom prst="rect">
                <a:avLst/>
              </a:prstGeom>
              <a:blipFill>
                <a:blip r:embed="rId4"/>
                <a:stretch>
                  <a:fillRect l="-308" t="-7143" b="-1785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73351B92-4B7F-C451-A9A0-D825AE27E931}"/>
              </a:ext>
            </a:extLst>
          </p:cNvPr>
          <p:cNvPicPr>
            <a:picLocks noChangeAspect="1"/>
          </p:cNvPicPr>
          <p:nvPr/>
        </p:nvPicPr>
        <p:blipFill>
          <a:blip r:embed="rId5"/>
          <a:stretch>
            <a:fillRect/>
          </a:stretch>
        </p:blipFill>
        <p:spPr>
          <a:xfrm>
            <a:off x="2346784" y="3429000"/>
            <a:ext cx="3529335" cy="572033"/>
          </a:xfrm>
          <a:prstGeom prst="rect">
            <a:avLst/>
          </a:prstGeom>
        </p:spPr>
      </p:pic>
      <p:sp>
        <p:nvSpPr>
          <p:cNvPr id="13" name="文本框 12">
            <a:extLst>
              <a:ext uri="{FF2B5EF4-FFF2-40B4-BE49-F238E27FC236}">
                <a16:creationId xmlns:a16="http://schemas.microsoft.com/office/drawing/2014/main" id="{B0E33D2A-B872-1B60-777B-4428E0FC3AA5}"/>
              </a:ext>
            </a:extLst>
          </p:cNvPr>
          <p:cNvSpPr txBox="1"/>
          <p:nvPr/>
        </p:nvSpPr>
        <p:spPr>
          <a:xfrm>
            <a:off x="8400256" y="3312132"/>
            <a:ext cx="3168352" cy="738664"/>
          </a:xfrm>
          <a:prstGeom prst="rect">
            <a:avLst/>
          </a:prstGeom>
          <a:noFill/>
        </p:spPr>
        <p:txBody>
          <a:bodyPr wrap="square" rtlCol="0">
            <a:spAutoFit/>
          </a:bodyPr>
          <a:lstStyle/>
          <a:p>
            <a:pPr algn="ctr"/>
            <a:r>
              <a:rPr lang="en" altLang="zh-CN" sz="1400" dirty="0">
                <a:solidFill>
                  <a:schemeClr val="accent1">
                    <a:lumMod val="75000"/>
                  </a:schemeClr>
                </a:solidFill>
              </a:rPr>
              <a:t>Cook, R. D. and Weisberg, S. Residuals and influence in regression. New York: Chapman and Hall, 1982</a:t>
            </a:r>
            <a:endParaRPr kumimoji="1" lang="zh-CN" altLang="en-US" sz="1400" dirty="0">
              <a:solidFill>
                <a:schemeClr val="accent1">
                  <a:lumMod val="75000"/>
                </a:schemeClr>
              </a:solidFill>
            </a:endParaRPr>
          </a:p>
        </p:txBody>
      </p:sp>
      <p:pic>
        <p:nvPicPr>
          <p:cNvPr id="14" name="图片 13">
            <a:extLst>
              <a:ext uri="{FF2B5EF4-FFF2-40B4-BE49-F238E27FC236}">
                <a16:creationId xmlns:a16="http://schemas.microsoft.com/office/drawing/2014/main" id="{1A22CCD5-FDA0-FAC9-2EE4-473E71B29655}"/>
              </a:ext>
            </a:extLst>
          </p:cNvPr>
          <p:cNvPicPr>
            <a:picLocks noChangeAspect="1"/>
          </p:cNvPicPr>
          <p:nvPr/>
        </p:nvPicPr>
        <p:blipFill>
          <a:blip r:embed="rId6"/>
          <a:stretch>
            <a:fillRect/>
          </a:stretch>
        </p:blipFill>
        <p:spPr>
          <a:xfrm>
            <a:off x="6086008" y="3548817"/>
            <a:ext cx="2104359" cy="292875"/>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E9967BE-B163-35A0-A5C8-4C8E14A6A112}"/>
                  </a:ext>
                </a:extLst>
              </p:cNvPr>
              <p:cNvSpPr txBox="1"/>
              <p:nvPr/>
            </p:nvSpPr>
            <p:spPr>
              <a:xfrm>
                <a:off x="2226614" y="4160360"/>
                <a:ext cx="8229689" cy="439992"/>
              </a:xfrm>
              <a:prstGeom prst="rect">
                <a:avLst/>
              </a:prstGeom>
              <a:noFill/>
            </p:spPr>
            <p:txBody>
              <a:bodyPr wrap="square" rtlCol="0">
                <a:spAutoFit/>
              </a:bodyPr>
              <a:lstStyle/>
              <a:p>
                <a:pPr marL="285750" indent="-285750">
                  <a:buFont typeface="Wingdings" pitchFamily="2" charset="2"/>
                  <a:buChar char="p"/>
                </a:pPr>
                <a:r>
                  <a:rPr kumimoji="1" lang="en-US" altLang="zh-CN" sz="1600" dirty="0">
                    <a:solidFill>
                      <a:srgbClr val="C00000"/>
                    </a:solidFill>
                    <a:latin typeface="Microsoft YaHei" panose="020B0503020204020204" pitchFamily="34" charset="-122"/>
                    <a:ea typeface="Microsoft YaHei" panose="020B0503020204020204" pitchFamily="34" charset="-122"/>
                  </a:rPr>
                  <a:t>Removing</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sample</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z</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is</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equivalent</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to</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upweighting</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it</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by</a:t>
                </a:r>
                <a:r>
                  <a:rPr kumimoji="1" lang="zh-CN" altLang="en-US" sz="1600" dirty="0">
                    <a:solidFill>
                      <a:srgbClr val="C00000"/>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1600" i="1" dirty="0" smtClean="0">
                        <a:solidFill>
                          <a:srgbClr val="C00000"/>
                        </a:solidFill>
                        <a:latin typeface="Cambria Math" panose="02040503050406030204" pitchFamily="18" charset="0"/>
                        <a:ea typeface="Microsoft YaHei" panose="020B0503020204020204" pitchFamily="34" charset="-122"/>
                      </a:rPr>
                      <m:t>𝜖</m:t>
                    </m:r>
                    <m:r>
                      <a:rPr kumimoji="1" lang="en-US" altLang="zh-CN" sz="1600" b="0" i="0" dirty="0" smtClean="0">
                        <a:solidFill>
                          <a:srgbClr val="C00000"/>
                        </a:solidFill>
                        <a:latin typeface="Cambria Math" panose="02040503050406030204" pitchFamily="18" charset="0"/>
                        <a:ea typeface="Microsoft YaHei" panose="020B0503020204020204" pitchFamily="34" charset="-122"/>
                      </a:rPr>
                      <m:t>=−</m:t>
                    </m:r>
                    <m:f>
                      <m:fPr>
                        <m:ctrlPr>
                          <a:rPr kumimoji="1" lang="en-US" altLang="zh-CN" sz="1600" b="0" i="1" dirty="0" smtClean="0">
                            <a:solidFill>
                              <a:srgbClr val="C00000"/>
                            </a:solidFill>
                            <a:latin typeface="Cambria Math" panose="02040503050406030204" pitchFamily="18" charset="0"/>
                            <a:ea typeface="Microsoft YaHei" panose="020B0503020204020204" pitchFamily="34" charset="-122"/>
                          </a:rPr>
                        </m:ctrlPr>
                      </m:fPr>
                      <m:num>
                        <m:r>
                          <a:rPr kumimoji="1" lang="en-US" altLang="zh-CN" sz="1600" b="0" i="0" dirty="0" smtClean="0">
                            <a:solidFill>
                              <a:srgbClr val="C00000"/>
                            </a:solidFill>
                            <a:latin typeface="Cambria Math" panose="02040503050406030204" pitchFamily="18" charset="0"/>
                            <a:ea typeface="Microsoft YaHei" panose="020B0503020204020204" pitchFamily="34" charset="-122"/>
                          </a:rPr>
                          <m:t>1</m:t>
                        </m:r>
                      </m:num>
                      <m:den>
                        <m:r>
                          <m:rPr>
                            <m:sty m:val="p"/>
                          </m:rPr>
                          <a:rPr kumimoji="1" lang="en-US" altLang="zh-CN" sz="1600" b="0" i="0" dirty="0" smtClean="0">
                            <a:solidFill>
                              <a:srgbClr val="C00000"/>
                            </a:solidFill>
                            <a:latin typeface="Cambria Math" panose="02040503050406030204" pitchFamily="18" charset="0"/>
                            <a:ea typeface="Microsoft YaHei" panose="020B0503020204020204" pitchFamily="34" charset="-122"/>
                          </a:rPr>
                          <m:t>n</m:t>
                        </m:r>
                      </m:den>
                    </m:f>
                  </m:oMath>
                </a14:m>
                <a:r>
                  <a:rPr kumimoji="1" lang="zh-CN" altLang="en-US" sz="1600" dirty="0">
                    <a:solidFill>
                      <a:srgbClr val="C00000"/>
                    </a:solidFill>
                    <a:latin typeface="Microsoft YaHei" panose="020B0503020204020204" pitchFamily="34" charset="-122"/>
                    <a:ea typeface="Microsoft YaHei" panose="020B0503020204020204" pitchFamily="34" charset="-122"/>
                  </a:rPr>
                  <a:t> </a:t>
                </a:r>
                <a:endParaRPr kumimoji="1" lang="en-US" altLang="zh-CN" sz="1600"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EE9967BE-B163-35A0-A5C8-4C8E14A6A112}"/>
                  </a:ext>
                </a:extLst>
              </p:cNvPr>
              <p:cNvSpPr txBox="1">
                <a:spLocks noRot="1" noChangeAspect="1" noMove="1" noResize="1" noEditPoints="1" noAdjustHandles="1" noChangeArrowheads="1" noChangeShapeType="1" noTextEdit="1"/>
              </p:cNvSpPr>
              <p:nvPr/>
            </p:nvSpPr>
            <p:spPr>
              <a:xfrm>
                <a:off x="2226614" y="4160360"/>
                <a:ext cx="8229689" cy="439992"/>
              </a:xfrm>
              <a:prstGeom prst="rect">
                <a:avLst/>
              </a:prstGeom>
              <a:blipFill>
                <a:blip r:embed="rId7"/>
                <a:stretch>
                  <a:fillRect l="-308" b="-2778"/>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B155A988-40EC-2B8A-959C-51D6773E3123}"/>
              </a:ext>
            </a:extLst>
          </p:cNvPr>
          <p:cNvPicPr>
            <a:picLocks noChangeAspect="1"/>
          </p:cNvPicPr>
          <p:nvPr/>
        </p:nvPicPr>
        <p:blipFill>
          <a:blip r:embed="rId8"/>
          <a:stretch>
            <a:fillRect/>
          </a:stretch>
        </p:blipFill>
        <p:spPr>
          <a:xfrm>
            <a:off x="2351584" y="5136038"/>
            <a:ext cx="1066800" cy="304800"/>
          </a:xfrm>
          <a:prstGeom prst="rect">
            <a:avLst/>
          </a:prstGeom>
        </p:spPr>
      </p:pic>
      <p:sp>
        <p:nvSpPr>
          <p:cNvPr id="19" name="文本框 18">
            <a:extLst>
              <a:ext uri="{FF2B5EF4-FFF2-40B4-BE49-F238E27FC236}">
                <a16:creationId xmlns:a16="http://schemas.microsoft.com/office/drawing/2014/main" id="{21320C2D-FA2E-9AB2-5B7D-1A15FE395890}"/>
              </a:ext>
            </a:extLst>
          </p:cNvPr>
          <p:cNvSpPr txBox="1"/>
          <p:nvPr/>
        </p:nvSpPr>
        <p:spPr>
          <a:xfrm>
            <a:off x="1330405" y="5136038"/>
            <a:ext cx="87716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所以：</a:t>
            </a:r>
          </a:p>
        </p:txBody>
      </p:sp>
      <p:pic>
        <p:nvPicPr>
          <p:cNvPr id="20" name="图片 19">
            <a:extLst>
              <a:ext uri="{FF2B5EF4-FFF2-40B4-BE49-F238E27FC236}">
                <a16:creationId xmlns:a16="http://schemas.microsoft.com/office/drawing/2014/main" id="{CFA65BE4-3211-31AE-3E5B-CE95A6806ACE}"/>
              </a:ext>
            </a:extLst>
          </p:cNvPr>
          <p:cNvPicPr>
            <a:picLocks noChangeAspect="1"/>
          </p:cNvPicPr>
          <p:nvPr/>
        </p:nvPicPr>
        <p:blipFill>
          <a:blip r:embed="rId9"/>
          <a:stretch>
            <a:fillRect/>
          </a:stretch>
        </p:blipFill>
        <p:spPr>
          <a:xfrm>
            <a:off x="3432001" y="5168304"/>
            <a:ext cx="1358900" cy="304800"/>
          </a:xfrm>
          <a:prstGeom prst="rect">
            <a:avLst/>
          </a:prstGeom>
        </p:spPr>
      </p:pic>
      <p:pic>
        <p:nvPicPr>
          <p:cNvPr id="21" name="图片 20">
            <a:extLst>
              <a:ext uri="{FF2B5EF4-FFF2-40B4-BE49-F238E27FC236}">
                <a16:creationId xmlns:a16="http://schemas.microsoft.com/office/drawing/2014/main" id="{4DBC19D4-4F32-6C29-309F-912C15722992}"/>
              </a:ext>
            </a:extLst>
          </p:cNvPr>
          <p:cNvPicPr>
            <a:picLocks noChangeAspect="1"/>
          </p:cNvPicPr>
          <p:nvPr/>
        </p:nvPicPr>
        <p:blipFill>
          <a:blip r:embed="rId10"/>
          <a:stretch>
            <a:fillRect/>
          </a:stretch>
        </p:blipFill>
        <p:spPr>
          <a:xfrm>
            <a:off x="6638754" y="4910851"/>
            <a:ext cx="723044" cy="214530"/>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8585470-22FE-DA6B-188D-09DBC5429E39}"/>
                  </a:ext>
                </a:extLst>
              </p:cNvPr>
              <p:cNvSpPr txBox="1"/>
              <p:nvPr/>
            </p:nvSpPr>
            <p:spPr>
              <a:xfrm>
                <a:off x="3660045" y="5615357"/>
                <a:ext cx="2854499" cy="307777"/>
              </a:xfrm>
              <a:prstGeom prst="rect">
                <a:avLst/>
              </a:prstGeom>
              <a:noFill/>
            </p:spPr>
            <p:txBody>
              <a:bodyPr wrap="none" rtlCol="0">
                <a:spAutoFit/>
              </a:bodyPr>
              <a:lstStyle/>
              <a:p>
                <a:r>
                  <a:rPr kumimoji="1" lang="en-US" altLang="zh-CN" sz="1400" dirty="0"/>
                  <a:t>complexity=O(#samples</a:t>
                </a:r>
                <a:r>
                  <a:rPr kumimoji="1" lang="zh-CN" altLang="en-US" sz="1400" dirty="0"/>
                  <a:t>*</a:t>
                </a:r>
                <a:r>
                  <a:rPr kumimoji="1" lang="en-US" altLang="zh-CN" sz="1400" dirty="0"/>
                  <a:t>#</a:t>
                </a:r>
                <a14:m>
                  <m:oMath xmlns:m="http://schemas.openxmlformats.org/officeDocument/2006/math">
                    <m:sSup>
                      <m:sSupPr>
                        <m:ctrlPr>
                          <a:rPr kumimoji="1" lang="en-US" altLang="zh-CN" sz="1400" b="0" i="1" smtClean="0">
                            <a:latin typeface="Cambria Math" panose="02040503050406030204" pitchFamily="18" charset="0"/>
                            <a:ea typeface="Cambria Math" panose="02040503050406030204" pitchFamily="18" charset="0"/>
                          </a:rPr>
                        </m:ctrlPr>
                      </m:sSupPr>
                      <m:e>
                        <m:r>
                          <a:rPr kumimoji="1" lang="en-US" altLang="zh-CN" sz="1400" i="1" smtClean="0">
                            <a:latin typeface="Cambria Math" panose="02040503050406030204" pitchFamily="18" charset="0"/>
                            <a:ea typeface="Cambria Math" panose="02040503050406030204" pitchFamily="18" charset="0"/>
                          </a:rPr>
                          <m:t>𝜃</m:t>
                        </m:r>
                      </m:e>
                      <m:sup>
                        <m:r>
                          <a:rPr kumimoji="1" lang="en-US" altLang="zh-CN" sz="1400" b="0" i="1" smtClean="0">
                            <a:latin typeface="Cambria Math" panose="02040503050406030204" pitchFamily="18" charset="0"/>
                            <a:ea typeface="Cambria Math" panose="02040503050406030204" pitchFamily="18" charset="0"/>
                          </a:rPr>
                          <m:t>2</m:t>
                        </m:r>
                      </m:sup>
                    </m:sSup>
                    <m:r>
                      <a:rPr kumimoji="1" lang="en-US" altLang="zh-CN" sz="1400" b="0" i="1" smtClean="0">
                        <a:latin typeface="Cambria Math" panose="02040503050406030204" pitchFamily="18" charset="0"/>
                        <a:ea typeface="Cambria Math" panose="02040503050406030204" pitchFamily="18" charset="0"/>
                      </a:rPr>
                      <m:t>+</m:t>
                    </m:r>
                  </m:oMath>
                </a14:m>
                <a:r>
                  <a:rPr kumimoji="1" lang="en-US" altLang="zh-CN" sz="1400" dirty="0"/>
                  <a:t> #</a:t>
                </a:r>
                <a14:m>
                  <m:oMath xmlns:m="http://schemas.openxmlformats.org/officeDocument/2006/math">
                    <m:sSup>
                      <m:sSupPr>
                        <m:ctrlPr>
                          <a:rPr kumimoji="1" lang="en-US" altLang="zh-CN" sz="1400" i="1">
                            <a:latin typeface="Cambria Math" panose="02040503050406030204" pitchFamily="18" charset="0"/>
                            <a:ea typeface="Cambria Math" panose="02040503050406030204" pitchFamily="18" charset="0"/>
                          </a:rPr>
                        </m:ctrlPr>
                      </m:sSupPr>
                      <m:e>
                        <m:r>
                          <a:rPr kumimoji="1" lang="en-US" altLang="zh-CN" sz="1400" i="1">
                            <a:latin typeface="Cambria Math" panose="02040503050406030204" pitchFamily="18" charset="0"/>
                            <a:ea typeface="Cambria Math" panose="02040503050406030204" pitchFamily="18" charset="0"/>
                          </a:rPr>
                          <m:t>𝜃</m:t>
                        </m:r>
                      </m:e>
                      <m:sup>
                        <m:r>
                          <a:rPr kumimoji="1" lang="en-US" altLang="zh-CN" sz="1400" b="0" i="1" smtClean="0">
                            <a:latin typeface="Cambria Math" panose="02040503050406030204" pitchFamily="18" charset="0"/>
                            <a:ea typeface="Cambria Math" panose="02040503050406030204" pitchFamily="18" charset="0"/>
                          </a:rPr>
                          <m:t>3</m:t>
                        </m:r>
                      </m:sup>
                    </m:sSup>
                  </m:oMath>
                </a14:m>
                <a:r>
                  <a:rPr kumimoji="1" lang="en-US" altLang="zh-CN" sz="1400" dirty="0"/>
                  <a:t>)</a:t>
                </a:r>
                <a:endParaRPr kumimoji="1" lang="zh-CN" altLang="en-US" sz="1400" dirty="0"/>
              </a:p>
            </p:txBody>
          </p:sp>
        </mc:Choice>
        <mc:Fallback xmlns="">
          <p:sp>
            <p:nvSpPr>
              <p:cNvPr id="22" name="文本框 21">
                <a:extLst>
                  <a:ext uri="{FF2B5EF4-FFF2-40B4-BE49-F238E27FC236}">
                    <a16:creationId xmlns:a16="http://schemas.microsoft.com/office/drawing/2014/main" id="{28585470-22FE-DA6B-188D-09DBC5429E39}"/>
                  </a:ext>
                </a:extLst>
              </p:cNvPr>
              <p:cNvSpPr txBox="1">
                <a:spLocks noRot="1" noChangeAspect="1" noMove="1" noResize="1" noEditPoints="1" noAdjustHandles="1" noChangeArrowheads="1" noChangeShapeType="1" noTextEdit="1"/>
              </p:cNvSpPr>
              <p:nvPr/>
            </p:nvSpPr>
            <p:spPr>
              <a:xfrm>
                <a:off x="3660045" y="5615357"/>
                <a:ext cx="2854499" cy="307777"/>
              </a:xfrm>
              <a:prstGeom prst="rect">
                <a:avLst/>
              </a:prstGeom>
              <a:blipFill>
                <a:blip r:embed="rId11"/>
                <a:stretch>
                  <a:fillRect l="-885" t="-4000"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8681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126">
            <a:extLst>
              <a:ext uri="{FF2B5EF4-FFF2-40B4-BE49-F238E27FC236}">
                <a16:creationId xmlns:a16="http://schemas.microsoft.com/office/drawing/2014/main" id="{C04A1839-7E13-2E31-2F62-5AFDCB9B177E}"/>
              </a:ext>
            </a:extLst>
          </p:cNvPr>
          <p:cNvSpPr/>
          <p:nvPr/>
        </p:nvSpPr>
        <p:spPr>
          <a:xfrm>
            <a:off x="1217050" y="1628800"/>
            <a:ext cx="8048518" cy="58477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2400">
                <a:latin typeface="Microsoft YaHei"/>
                <a:ea typeface="Microsoft YaHei"/>
                <a:cs typeface="Microsoft YaHei"/>
                <a:sym typeface="Microsoft YaHei"/>
              </a:defRPr>
            </a:lvl1pPr>
          </a:lstStyle>
          <a:p>
            <a:r>
              <a:rPr sz="3200" dirty="0"/>
              <a:t>  </a:t>
            </a:r>
            <a:r>
              <a:rPr lang="en-US" altLang="zh-CN" sz="3200" dirty="0"/>
              <a:t>1.</a:t>
            </a:r>
            <a:r>
              <a:rPr lang="zh-CN" altLang="en-US" sz="3200" dirty="0"/>
              <a:t> </a:t>
            </a:r>
            <a:r>
              <a:rPr lang="en-US" altLang="zh-CN" sz="3200" dirty="0"/>
              <a:t>What</a:t>
            </a:r>
            <a:r>
              <a:rPr lang="zh-CN" altLang="en-US" sz="3200" dirty="0"/>
              <a:t> </a:t>
            </a:r>
            <a:r>
              <a:rPr lang="en-US" altLang="zh-CN" sz="3200" dirty="0"/>
              <a:t>is</a:t>
            </a:r>
            <a:r>
              <a:rPr lang="zh-CN" altLang="en-US" sz="3200" dirty="0"/>
              <a:t> </a:t>
            </a:r>
            <a:r>
              <a:rPr lang="en-US" altLang="zh-CN" sz="3200" dirty="0"/>
              <a:t>Machine</a:t>
            </a:r>
            <a:r>
              <a:rPr lang="zh-CN" altLang="en-US" sz="3200" dirty="0"/>
              <a:t> </a:t>
            </a:r>
            <a:r>
              <a:rPr lang="en-US" altLang="zh-CN" sz="3200" dirty="0"/>
              <a:t>Learning</a:t>
            </a:r>
            <a:endParaRPr sz="3200" dirty="0"/>
          </a:p>
        </p:txBody>
      </p:sp>
      <p:sp>
        <p:nvSpPr>
          <p:cNvPr id="61" name="Shape 127">
            <a:extLst>
              <a:ext uri="{FF2B5EF4-FFF2-40B4-BE49-F238E27FC236}">
                <a16:creationId xmlns:a16="http://schemas.microsoft.com/office/drawing/2014/main" id="{E99BD656-E1C4-5753-E48B-AF3C1C0A64C2}"/>
              </a:ext>
            </a:extLst>
          </p:cNvPr>
          <p:cNvSpPr/>
          <p:nvPr/>
        </p:nvSpPr>
        <p:spPr>
          <a:xfrm>
            <a:off x="1217050" y="2665922"/>
            <a:ext cx="8048518" cy="58477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2400">
                <a:latin typeface="Microsoft YaHei"/>
                <a:ea typeface="Microsoft YaHei"/>
                <a:cs typeface="Microsoft YaHei"/>
                <a:sym typeface="Microsoft YaHei"/>
              </a:defRPr>
            </a:lvl1pPr>
          </a:lstStyle>
          <a:p>
            <a:r>
              <a:rPr sz="3200" dirty="0"/>
              <a:t>  </a:t>
            </a:r>
            <a:r>
              <a:rPr lang="en-US" altLang="zh-CN" sz="3200" dirty="0"/>
              <a:t>2.</a:t>
            </a:r>
            <a:r>
              <a:rPr lang="zh-CN" altLang="en-US" sz="3200" dirty="0"/>
              <a:t> </a:t>
            </a:r>
            <a:r>
              <a:rPr lang="en-US" altLang="zh-CN" sz="3200" dirty="0"/>
              <a:t>Machine</a:t>
            </a:r>
            <a:r>
              <a:rPr lang="zh-CN" altLang="en-US" sz="3200" dirty="0"/>
              <a:t> </a:t>
            </a:r>
            <a:r>
              <a:rPr lang="en-US" altLang="zh-CN" sz="3200" dirty="0"/>
              <a:t>Learning</a:t>
            </a:r>
            <a:r>
              <a:rPr lang="zh-CN" altLang="en-US" sz="3200" dirty="0"/>
              <a:t> </a:t>
            </a:r>
            <a:r>
              <a:rPr lang="en-US" altLang="zh-CN" sz="3200" dirty="0"/>
              <a:t>P</a:t>
            </a:r>
            <a:r>
              <a:rPr lang="en-AU" altLang="zh-CN" sz="3200" dirty="0" err="1"/>
              <a:t>aradigms</a:t>
            </a:r>
            <a:endParaRPr lang="zh-CN" altLang="en-US" sz="3200" dirty="0"/>
          </a:p>
        </p:txBody>
      </p:sp>
      <p:sp>
        <p:nvSpPr>
          <p:cNvPr id="62" name="Shape 128">
            <a:extLst>
              <a:ext uri="{FF2B5EF4-FFF2-40B4-BE49-F238E27FC236}">
                <a16:creationId xmlns:a16="http://schemas.microsoft.com/office/drawing/2014/main" id="{E0C9FDAF-6CF1-AE2E-3485-64E09DCDD4C9}"/>
              </a:ext>
            </a:extLst>
          </p:cNvPr>
          <p:cNvSpPr/>
          <p:nvPr/>
        </p:nvSpPr>
        <p:spPr>
          <a:xfrm>
            <a:off x="1468048" y="3709287"/>
            <a:ext cx="8048518" cy="58477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2400">
                <a:latin typeface="Microsoft YaHei"/>
                <a:ea typeface="Microsoft YaHei"/>
                <a:cs typeface="Microsoft YaHei"/>
                <a:sym typeface="Microsoft YaHei"/>
              </a:defRPr>
            </a:lvl1pPr>
          </a:lstStyle>
          <a:p>
            <a:r>
              <a:rPr lang="en-US" altLang="zh-CN" sz="3200" dirty="0"/>
              <a:t>3.</a:t>
            </a:r>
            <a:r>
              <a:rPr lang="zh-CN" altLang="en-US" sz="3200" dirty="0"/>
              <a:t> </a:t>
            </a:r>
            <a:r>
              <a:rPr lang="en-US" altLang="zh-CN" sz="3200" dirty="0"/>
              <a:t>Loss</a:t>
            </a:r>
            <a:r>
              <a:rPr lang="zh-CN" altLang="en-US" sz="3200" dirty="0"/>
              <a:t> </a:t>
            </a:r>
            <a:r>
              <a:rPr lang="en-US" altLang="zh-CN" sz="3200" dirty="0"/>
              <a:t>Functions</a:t>
            </a:r>
          </a:p>
        </p:txBody>
      </p:sp>
      <p:sp>
        <p:nvSpPr>
          <p:cNvPr id="2048" name="标题 2047">
            <a:extLst>
              <a:ext uri="{FF2B5EF4-FFF2-40B4-BE49-F238E27FC236}">
                <a16:creationId xmlns:a16="http://schemas.microsoft.com/office/drawing/2014/main" id="{2C956688-2D20-8472-F2FA-B0241DA2DE66}"/>
              </a:ext>
            </a:extLst>
          </p:cNvPr>
          <p:cNvSpPr>
            <a:spLocks noGrp="1"/>
          </p:cNvSpPr>
          <p:nvPr>
            <p:ph type="title"/>
          </p:nvPr>
        </p:nvSpPr>
        <p:spPr>
          <a:xfrm>
            <a:off x="479376" y="133414"/>
            <a:ext cx="9937104" cy="572971"/>
          </a:xfrm>
        </p:spPr>
        <p:txBody>
          <a:bodyPr/>
          <a:lstStyle/>
          <a:p>
            <a:r>
              <a:rPr lang="en-US" altLang="zh-CN" dirty="0"/>
              <a:t>Recap:</a:t>
            </a:r>
            <a:r>
              <a:rPr lang="zh-CN" altLang="en-US" dirty="0"/>
              <a:t> </a:t>
            </a:r>
            <a:r>
              <a:rPr lang="en-US" altLang="zh-CN" dirty="0"/>
              <a:t>week</a:t>
            </a:r>
            <a:r>
              <a:rPr lang="zh-CN" altLang="en-US" dirty="0"/>
              <a:t> </a:t>
            </a:r>
            <a:r>
              <a:rPr lang="en-US" altLang="zh-CN" dirty="0"/>
              <a:t>1</a:t>
            </a:r>
            <a:endParaRPr lang="zh-CN" altLang="en-US" dirty="0"/>
          </a:p>
        </p:txBody>
      </p:sp>
      <p:pic>
        <p:nvPicPr>
          <p:cNvPr id="2057" name="Picture 22" descr="ai4 | The Reality Check">
            <a:extLst>
              <a:ext uri="{FF2B5EF4-FFF2-40B4-BE49-F238E27FC236}">
                <a16:creationId xmlns:a16="http://schemas.microsoft.com/office/drawing/2014/main" id="{F8554BD2-D082-A978-AC30-1340C03671E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82662" y="2815685"/>
            <a:ext cx="3809338" cy="3415012"/>
          </a:xfrm>
          <a:prstGeom prst="rect">
            <a:avLst/>
          </a:prstGeom>
          <a:noFill/>
          <a:extLst>
            <a:ext uri="{909E8E84-426E-40DD-AFC4-6F175D3DCCD1}">
              <a14:hiddenFill xmlns:a14="http://schemas.microsoft.com/office/drawing/2010/main">
                <a:solidFill>
                  <a:srgbClr val="FFFFFF"/>
                </a:solidFill>
              </a14:hiddenFill>
            </a:ext>
          </a:extLst>
        </p:spPr>
      </p:pic>
      <p:sp>
        <p:nvSpPr>
          <p:cNvPr id="2" name="Shape 128">
            <a:extLst>
              <a:ext uri="{FF2B5EF4-FFF2-40B4-BE49-F238E27FC236}">
                <a16:creationId xmlns:a16="http://schemas.microsoft.com/office/drawing/2014/main" id="{1BA91F9E-D8D3-B51B-DB6A-68EA1BE0466C}"/>
              </a:ext>
            </a:extLst>
          </p:cNvPr>
          <p:cNvSpPr/>
          <p:nvPr/>
        </p:nvSpPr>
        <p:spPr>
          <a:xfrm>
            <a:off x="1468048" y="4890211"/>
            <a:ext cx="8048518" cy="58477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2400">
                <a:latin typeface="Microsoft YaHei"/>
                <a:ea typeface="Microsoft YaHei"/>
                <a:cs typeface="Microsoft YaHei"/>
                <a:sym typeface="Microsoft YaHei"/>
              </a:defRPr>
            </a:lvl1pPr>
          </a:lstStyle>
          <a:p>
            <a:r>
              <a:rPr lang="en-US" altLang="zh-CN" sz="3200" dirty="0"/>
              <a:t>4.</a:t>
            </a:r>
            <a:r>
              <a:rPr lang="zh-CN" altLang="en-US" sz="3200" dirty="0"/>
              <a:t> </a:t>
            </a:r>
            <a:r>
              <a:rPr lang="en-US" altLang="zh-CN" sz="3200" dirty="0"/>
              <a:t>Optimization</a:t>
            </a:r>
            <a:r>
              <a:rPr lang="zh-CN" altLang="en-US" sz="3200" dirty="0"/>
              <a:t> </a:t>
            </a:r>
            <a:r>
              <a:rPr lang="en-US" altLang="zh-CN" sz="3200" dirty="0"/>
              <a:t>Methods</a:t>
            </a:r>
          </a:p>
        </p:txBody>
      </p:sp>
    </p:spTree>
    <p:extLst>
      <p:ext uri="{BB962C8B-B14F-4D97-AF65-F5344CB8AC3E}">
        <p14:creationId xmlns:p14="http://schemas.microsoft.com/office/powerpoint/2010/main" val="2446433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22F0D-A097-2CED-0903-F86229BC78EB}"/>
              </a:ext>
            </a:extLst>
          </p:cNvPr>
          <p:cNvSpPr>
            <a:spLocks noGrp="1"/>
          </p:cNvSpPr>
          <p:nvPr>
            <p:ph type="title"/>
          </p:nvPr>
        </p:nvSpPr>
        <p:spPr>
          <a:xfrm>
            <a:off x="479376" y="191733"/>
            <a:ext cx="8786192" cy="572971"/>
          </a:xfrm>
        </p:spPr>
        <p:txBody>
          <a:bodyPr/>
          <a:lstStyle/>
          <a:p>
            <a:r>
              <a:rPr kumimoji="1" lang="en-US" altLang="zh-CN" dirty="0"/>
              <a:t>Training</a:t>
            </a:r>
            <a:r>
              <a:rPr kumimoji="1" lang="zh-CN" altLang="en-US" dirty="0"/>
              <a:t> </a:t>
            </a:r>
            <a:r>
              <a:rPr kumimoji="1" lang="en-US" altLang="zh-CN" dirty="0"/>
              <a:t>Data</a:t>
            </a:r>
            <a:r>
              <a:rPr kumimoji="1" lang="zh-CN" altLang="en-US" dirty="0"/>
              <a:t> </a:t>
            </a:r>
            <a:r>
              <a:rPr kumimoji="1" lang="en-US" altLang="zh-CN" dirty="0"/>
              <a:t>Influence</a:t>
            </a:r>
            <a:endParaRPr kumimoji="1" lang="zh-CN" altLang="en-US" dirty="0"/>
          </a:p>
        </p:txBody>
      </p:sp>
      <p:sp>
        <p:nvSpPr>
          <p:cNvPr id="3" name="文本框 2">
            <a:extLst>
              <a:ext uri="{FF2B5EF4-FFF2-40B4-BE49-F238E27FC236}">
                <a16:creationId xmlns:a16="http://schemas.microsoft.com/office/drawing/2014/main" id="{C9E1FF09-9DC3-C4F4-4FB3-16A8405CE191}"/>
              </a:ext>
            </a:extLst>
          </p:cNvPr>
          <p:cNvSpPr txBox="1"/>
          <p:nvPr/>
        </p:nvSpPr>
        <p:spPr>
          <a:xfrm>
            <a:off x="1127448" y="1254076"/>
            <a:ext cx="7417993" cy="369332"/>
          </a:xfrm>
          <a:prstGeom prst="rect">
            <a:avLst/>
          </a:prstGeom>
          <a:noFill/>
        </p:spPr>
        <p:txBody>
          <a:bodyPr wrap="none" rtlCol="0">
            <a:spAutoFit/>
          </a:bodyPr>
          <a:lstStyle/>
          <a:p>
            <a:pPr marL="285750" indent="-285750">
              <a:buFont typeface="Wingdings" pitchFamily="2" charset="2"/>
              <a:buChar char="p"/>
            </a:pPr>
            <a:r>
              <a:rPr kumimoji="1" lang="en-US" altLang="zh-CN" dirty="0">
                <a:latin typeface="Microsoft YaHei" panose="020B0503020204020204" pitchFamily="34" charset="-122"/>
                <a:ea typeface="Microsoft YaHei" panose="020B0503020204020204" pitchFamily="34" charset="-122"/>
              </a:rPr>
              <a:t>How</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model</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loss</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on</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z’</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would</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change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if</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update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on</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sample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z?</a:t>
            </a:r>
          </a:p>
        </p:txBody>
      </p:sp>
      <p:sp>
        <p:nvSpPr>
          <p:cNvPr id="5" name="文本框 4">
            <a:extLst>
              <a:ext uri="{FF2B5EF4-FFF2-40B4-BE49-F238E27FC236}">
                <a16:creationId xmlns:a16="http://schemas.microsoft.com/office/drawing/2014/main" id="{B8A14187-A035-9851-796E-B18719B7FF9C}"/>
              </a:ext>
            </a:extLst>
          </p:cNvPr>
          <p:cNvSpPr txBox="1"/>
          <p:nvPr/>
        </p:nvSpPr>
        <p:spPr>
          <a:xfrm>
            <a:off x="496999" y="6309320"/>
            <a:ext cx="9180590" cy="307777"/>
          </a:xfrm>
          <a:prstGeom prst="rect">
            <a:avLst/>
          </a:prstGeom>
          <a:noFill/>
        </p:spPr>
        <p:txBody>
          <a:bodyPr wrap="none" rtlCol="0">
            <a:spAutoFit/>
          </a:bodyPr>
          <a:lstStyle/>
          <a:p>
            <a:r>
              <a:rPr lang="en-AU" altLang="zh-CN" sz="1400" b="0" i="0" dirty="0" err="1">
                <a:effectLst/>
                <a:latin typeface="Microsoft YaHei" panose="020B0503020204020204" pitchFamily="34" charset="-122"/>
                <a:ea typeface="Microsoft YaHei" panose="020B0503020204020204" pitchFamily="34" charset="-122"/>
              </a:rPr>
              <a:t>Pruthi</a:t>
            </a:r>
            <a:r>
              <a:rPr lang="en-AU" altLang="zh-CN" sz="1400" b="0" i="0" dirty="0">
                <a:effectLst/>
                <a:latin typeface="Microsoft YaHei" panose="020B0503020204020204" pitchFamily="34" charset="-122"/>
                <a:ea typeface="Microsoft YaHei" panose="020B0503020204020204" pitchFamily="34" charset="-122"/>
              </a:rPr>
              <a:t> G, Liu F, Kale S, et al. Estimating training data influence by tracing gradient descent. </a:t>
            </a:r>
            <a:r>
              <a:rPr lang="en-AU" altLang="zh-CN" sz="1400" b="0" i="0" dirty="0" err="1">
                <a:effectLst/>
                <a:latin typeface="Microsoft YaHei" panose="020B0503020204020204" pitchFamily="34" charset="-122"/>
                <a:ea typeface="Microsoft YaHei" panose="020B0503020204020204" pitchFamily="34" charset="-122"/>
              </a:rPr>
              <a:t>NeurIPS</a:t>
            </a:r>
            <a:r>
              <a:rPr lang="en-AU" altLang="zh-CN" sz="1400" b="0" i="0" dirty="0">
                <a:effectLst/>
                <a:latin typeface="Microsoft YaHei" panose="020B0503020204020204" pitchFamily="34" charset="-122"/>
                <a:ea typeface="Microsoft YaHei" panose="020B0503020204020204" pitchFamily="34" charset="-122"/>
              </a:rPr>
              <a:t>, 2020</a:t>
            </a:r>
          </a:p>
        </p:txBody>
      </p:sp>
      <p:sp>
        <p:nvSpPr>
          <p:cNvPr id="11" name="文本框 10">
            <a:extLst>
              <a:ext uri="{FF2B5EF4-FFF2-40B4-BE49-F238E27FC236}">
                <a16:creationId xmlns:a16="http://schemas.microsoft.com/office/drawing/2014/main" id="{8DA88F28-62DE-DC58-0059-E1DF9DD19EEC}"/>
              </a:ext>
            </a:extLst>
          </p:cNvPr>
          <p:cNvSpPr txBox="1"/>
          <p:nvPr/>
        </p:nvSpPr>
        <p:spPr>
          <a:xfrm>
            <a:off x="2207567" y="2824564"/>
            <a:ext cx="8229689" cy="338554"/>
          </a:xfrm>
          <a:prstGeom prst="rect">
            <a:avLst/>
          </a:prstGeom>
          <a:noFill/>
        </p:spPr>
        <p:txBody>
          <a:bodyPr wrap="square" rtlCol="0">
            <a:spAutoFit/>
          </a:bodyPr>
          <a:lstStyle/>
          <a:p>
            <a:pPr marL="285750" indent="-285750">
              <a:buFont typeface="Wingdings" pitchFamily="2" charset="2"/>
              <a:buChar char="p"/>
            </a:pPr>
            <a:r>
              <a:rPr kumimoji="1" lang="en-US" altLang="zh-CN" sz="1600" dirty="0">
                <a:solidFill>
                  <a:srgbClr val="C00000"/>
                </a:solidFill>
                <a:latin typeface="Microsoft YaHei" panose="020B0503020204020204" pitchFamily="34" charset="-122"/>
                <a:ea typeface="Microsoft YaHei" panose="020B0503020204020204" pitchFamily="34" charset="-122"/>
              </a:rPr>
              <a:t>First-order</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approximation</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of</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the</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above</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(assuming</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one</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step</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update</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is</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small)?</a:t>
            </a:r>
          </a:p>
        </p:txBody>
      </p:sp>
      <p:sp>
        <p:nvSpPr>
          <p:cNvPr id="15" name="文本框 14">
            <a:extLst>
              <a:ext uri="{FF2B5EF4-FFF2-40B4-BE49-F238E27FC236}">
                <a16:creationId xmlns:a16="http://schemas.microsoft.com/office/drawing/2014/main" id="{EE9967BE-B163-35A0-A5C8-4C8E14A6A112}"/>
              </a:ext>
            </a:extLst>
          </p:cNvPr>
          <p:cNvSpPr txBox="1"/>
          <p:nvPr/>
        </p:nvSpPr>
        <p:spPr>
          <a:xfrm>
            <a:off x="2207566" y="4429848"/>
            <a:ext cx="8229689" cy="338554"/>
          </a:xfrm>
          <a:prstGeom prst="rect">
            <a:avLst/>
          </a:prstGeom>
          <a:noFill/>
        </p:spPr>
        <p:txBody>
          <a:bodyPr wrap="square" rtlCol="0">
            <a:spAutoFit/>
          </a:bodyPr>
          <a:lstStyle/>
          <a:p>
            <a:pPr marL="285750" indent="-285750">
              <a:buFont typeface="Wingdings" pitchFamily="2" charset="2"/>
              <a:buChar char="p"/>
            </a:pPr>
            <a:r>
              <a:rPr kumimoji="1" lang="en-US" altLang="zh-CN" sz="1600" dirty="0">
                <a:solidFill>
                  <a:srgbClr val="C00000"/>
                </a:solidFill>
                <a:latin typeface="Microsoft YaHei" panose="020B0503020204020204" pitchFamily="34" charset="-122"/>
                <a:ea typeface="Microsoft YaHei" panose="020B0503020204020204" pitchFamily="34" charset="-122"/>
              </a:rPr>
              <a:t>Checkpoints</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store</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the</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interim</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updates</a:t>
            </a:r>
          </a:p>
        </p:txBody>
      </p:sp>
      <p:sp>
        <p:nvSpPr>
          <p:cNvPr id="19" name="文本框 18">
            <a:extLst>
              <a:ext uri="{FF2B5EF4-FFF2-40B4-BE49-F238E27FC236}">
                <a16:creationId xmlns:a16="http://schemas.microsoft.com/office/drawing/2014/main" id="{21320C2D-FA2E-9AB2-5B7D-1A15FE395890}"/>
              </a:ext>
            </a:extLst>
          </p:cNvPr>
          <p:cNvSpPr txBox="1"/>
          <p:nvPr/>
        </p:nvSpPr>
        <p:spPr>
          <a:xfrm>
            <a:off x="1164686" y="5336815"/>
            <a:ext cx="87716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所以：</a:t>
            </a:r>
          </a:p>
        </p:txBody>
      </p:sp>
      <p:pic>
        <p:nvPicPr>
          <p:cNvPr id="24" name="图片 23">
            <a:extLst>
              <a:ext uri="{FF2B5EF4-FFF2-40B4-BE49-F238E27FC236}">
                <a16:creationId xmlns:a16="http://schemas.microsoft.com/office/drawing/2014/main" id="{F917AB27-EE01-AE5C-EFC8-E7719BC7405B}"/>
              </a:ext>
            </a:extLst>
          </p:cNvPr>
          <p:cNvPicPr>
            <a:picLocks noChangeAspect="1"/>
          </p:cNvPicPr>
          <p:nvPr/>
        </p:nvPicPr>
        <p:blipFill>
          <a:blip r:embed="rId2"/>
          <a:stretch>
            <a:fillRect/>
          </a:stretch>
        </p:blipFill>
        <p:spPr>
          <a:xfrm>
            <a:off x="2320485" y="1979925"/>
            <a:ext cx="5533618" cy="271904"/>
          </a:xfrm>
          <a:prstGeom prst="rect">
            <a:avLst/>
          </a:prstGeom>
        </p:spPr>
      </p:pic>
      <p:pic>
        <p:nvPicPr>
          <p:cNvPr id="25" name="图片 24">
            <a:extLst>
              <a:ext uri="{FF2B5EF4-FFF2-40B4-BE49-F238E27FC236}">
                <a16:creationId xmlns:a16="http://schemas.microsoft.com/office/drawing/2014/main" id="{D74426F7-1678-7D55-E288-59903C152CFE}"/>
              </a:ext>
            </a:extLst>
          </p:cNvPr>
          <p:cNvPicPr>
            <a:picLocks noChangeAspect="1"/>
          </p:cNvPicPr>
          <p:nvPr/>
        </p:nvPicPr>
        <p:blipFill>
          <a:blip r:embed="rId3"/>
          <a:stretch>
            <a:fillRect/>
          </a:stretch>
        </p:blipFill>
        <p:spPr>
          <a:xfrm>
            <a:off x="2604179" y="3508248"/>
            <a:ext cx="6948205" cy="265667"/>
          </a:xfrm>
          <a:prstGeom prst="rect">
            <a:avLst/>
          </a:prstGeom>
        </p:spPr>
      </p:pic>
      <p:pic>
        <p:nvPicPr>
          <p:cNvPr id="26" name="图片 25">
            <a:extLst>
              <a:ext uri="{FF2B5EF4-FFF2-40B4-BE49-F238E27FC236}">
                <a16:creationId xmlns:a16="http://schemas.microsoft.com/office/drawing/2014/main" id="{F405FF82-35B7-2BBE-BAF9-15F81CAFB040}"/>
              </a:ext>
            </a:extLst>
          </p:cNvPr>
          <p:cNvPicPr>
            <a:picLocks noChangeAspect="1"/>
          </p:cNvPicPr>
          <p:nvPr/>
        </p:nvPicPr>
        <p:blipFill>
          <a:blip r:embed="rId4"/>
          <a:stretch>
            <a:fillRect/>
          </a:stretch>
        </p:blipFill>
        <p:spPr>
          <a:xfrm>
            <a:off x="4111451" y="3965723"/>
            <a:ext cx="3250347" cy="327373"/>
          </a:xfrm>
          <a:prstGeom prst="rect">
            <a:avLst/>
          </a:prstGeom>
        </p:spPr>
      </p:pic>
      <p:pic>
        <p:nvPicPr>
          <p:cNvPr id="27" name="图片 26">
            <a:extLst>
              <a:ext uri="{FF2B5EF4-FFF2-40B4-BE49-F238E27FC236}">
                <a16:creationId xmlns:a16="http://schemas.microsoft.com/office/drawing/2014/main" id="{5F211684-D0F7-7E79-1FEA-89D36A2C0C29}"/>
              </a:ext>
            </a:extLst>
          </p:cNvPr>
          <p:cNvPicPr>
            <a:picLocks noChangeAspect="1"/>
          </p:cNvPicPr>
          <p:nvPr/>
        </p:nvPicPr>
        <p:blipFill>
          <a:blip r:embed="rId5"/>
          <a:stretch>
            <a:fillRect/>
          </a:stretch>
        </p:blipFill>
        <p:spPr>
          <a:xfrm>
            <a:off x="1991544" y="5036726"/>
            <a:ext cx="4752530" cy="878698"/>
          </a:xfrm>
          <a:prstGeom prst="rect">
            <a:avLst/>
          </a:prstGeom>
        </p:spPr>
      </p:pic>
    </p:spTree>
    <p:extLst>
      <p:ext uri="{BB962C8B-B14F-4D97-AF65-F5344CB8AC3E}">
        <p14:creationId xmlns:p14="http://schemas.microsoft.com/office/powerpoint/2010/main" val="3895152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7E7E3-9549-0AA9-B66B-3C60C6055350}"/>
              </a:ext>
            </a:extLst>
          </p:cNvPr>
          <p:cNvSpPr>
            <a:spLocks noGrp="1"/>
          </p:cNvSpPr>
          <p:nvPr>
            <p:ph type="title"/>
          </p:nvPr>
        </p:nvSpPr>
        <p:spPr/>
        <p:txBody>
          <a:bodyPr/>
          <a:lstStyle/>
          <a:p>
            <a:r>
              <a:rPr kumimoji="1" lang="en-US" altLang="zh-CN" dirty="0"/>
              <a:t>Understanding</a:t>
            </a:r>
            <a:r>
              <a:rPr kumimoji="1" lang="zh-CN" altLang="en-US" dirty="0"/>
              <a:t> </a:t>
            </a:r>
            <a:r>
              <a:rPr kumimoji="1" lang="en-US" altLang="zh-CN" dirty="0"/>
              <a:t>the</a:t>
            </a:r>
            <a:r>
              <a:rPr kumimoji="1" lang="zh-CN" altLang="en-US" dirty="0"/>
              <a:t> </a:t>
            </a:r>
            <a:r>
              <a:rPr kumimoji="1" lang="en-US" altLang="zh-CN" dirty="0"/>
              <a:t>Learned</a:t>
            </a:r>
            <a:r>
              <a:rPr kumimoji="1" lang="zh-CN" altLang="en-US" dirty="0"/>
              <a:t> </a:t>
            </a:r>
            <a:r>
              <a:rPr kumimoji="1" lang="en-US" altLang="zh-CN" dirty="0"/>
              <a:t>Model</a:t>
            </a:r>
            <a:endParaRPr kumimoji="1" lang="zh-CN" altLang="en-US" dirty="0"/>
          </a:p>
        </p:txBody>
      </p:sp>
      <p:pic>
        <p:nvPicPr>
          <p:cNvPr id="4" name="图片 3">
            <a:extLst>
              <a:ext uri="{FF2B5EF4-FFF2-40B4-BE49-F238E27FC236}">
                <a16:creationId xmlns:a16="http://schemas.microsoft.com/office/drawing/2014/main" id="{F3364045-4523-5D91-7D56-A804450BC267}"/>
              </a:ext>
            </a:extLst>
          </p:cNvPr>
          <p:cNvPicPr>
            <a:picLocks noChangeAspect="1"/>
          </p:cNvPicPr>
          <p:nvPr/>
        </p:nvPicPr>
        <p:blipFill>
          <a:blip r:embed="rId2"/>
          <a:stretch>
            <a:fillRect/>
          </a:stretch>
        </p:blipFill>
        <p:spPr>
          <a:xfrm>
            <a:off x="1847528" y="1879105"/>
            <a:ext cx="3762953" cy="2808312"/>
          </a:xfrm>
          <a:prstGeom prst="rect">
            <a:avLst/>
          </a:prstGeom>
        </p:spPr>
      </p:pic>
      <p:sp>
        <p:nvSpPr>
          <p:cNvPr id="5" name="文本框 4">
            <a:extLst>
              <a:ext uri="{FF2B5EF4-FFF2-40B4-BE49-F238E27FC236}">
                <a16:creationId xmlns:a16="http://schemas.microsoft.com/office/drawing/2014/main" id="{577812C5-1479-53EF-1EBB-FA616BB8036C}"/>
              </a:ext>
            </a:extLst>
          </p:cNvPr>
          <p:cNvSpPr txBox="1"/>
          <p:nvPr/>
        </p:nvSpPr>
        <p:spPr>
          <a:xfrm>
            <a:off x="7292156" y="1265644"/>
            <a:ext cx="2265364" cy="369332"/>
          </a:xfrm>
          <a:prstGeom prst="rect">
            <a:avLst/>
          </a:prstGeom>
          <a:noFill/>
        </p:spPr>
        <p:txBody>
          <a:bodyPr wrap="none" rtlCol="0">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Loss</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Landscape</a:t>
            </a:r>
            <a:endParaRPr kumimoji="1" lang="zh-CN" altLang="en-US" b="1"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DFCE224E-1DFA-E869-D26D-F85FBF07658C}"/>
              </a:ext>
            </a:extLst>
          </p:cNvPr>
          <p:cNvSpPr txBox="1"/>
          <p:nvPr/>
        </p:nvSpPr>
        <p:spPr>
          <a:xfrm>
            <a:off x="1847528" y="1265644"/>
            <a:ext cx="3551613" cy="369332"/>
          </a:xfrm>
          <a:prstGeom prst="rect">
            <a:avLst/>
          </a:prstGeom>
          <a:noFill/>
        </p:spPr>
        <p:txBody>
          <a:bodyPr wrap="square">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Deep</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features</a:t>
            </a:r>
          </a:p>
        </p:txBody>
      </p:sp>
      <p:sp>
        <p:nvSpPr>
          <p:cNvPr id="7" name="文本框 6">
            <a:extLst>
              <a:ext uri="{FF2B5EF4-FFF2-40B4-BE49-F238E27FC236}">
                <a16:creationId xmlns:a16="http://schemas.microsoft.com/office/drawing/2014/main" id="{95858086-193F-05F8-FFDB-FEDBDA879289}"/>
              </a:ext>
            </a:extLst>
          </p:cNvPr>
          <p:cNvSpPr txBox="1"/>
          <p:nvPr/>
        </p:nvSpPr>
        <p:spPr>
          <a:xfrm>
            <a:off x="3169750" y="4860376"/>
            <a:ext cx="1118511" cy="369332"/>
          </a:xfrm>
          <a:prstGeom prst="rect">
            <a:avLst/>
          </a:prstGeom>
          <a:noFill/>
        </p:spPr>
        <p:txBody>
          <a:bodyPr wrap="none" rtlCol="0">
            <a:spAutoFit/>
          </a:bodyPr>
          <a:lstStyle/>
          <a:p>
            <a:r>
              <a:rPr kumimoji="1" lang="en-US" altLang="zh-CN" dirty="0"/>
              <a:t>t-SNE</a:t>
            </a:r>
            <a:r>
              <a:rPr kumimoji="1" lang="zh-CN" altLang="en-US" dirty="0"/>
              <a:t> </a:t>
            </a:r>
            <a:r>
              <a:rPr kumimoji="1" lang="en-US" altLang="zh-CN" dirty="0"/>
              <a:t>plot</a:t>
            </a:r>
            <a:endParaRPr kumimoji="1" lang="zh-CN" altLang="en-US" dirty="0"/>
          </a:p>
        </p:txBody>
      </p:sp>
      <p:pic>
        <p:nvPicPr>
          <p:cNvPr id="7170" name="Picture 2" descr="5: Two-dimensional projection of the loss landscape of a neural network...  | Download Scientific Diagram">
            <a:extLst>
              <a:ext uri="{FF2B5EF4-FFF2-40B4-BE49-F238E27FC236}">
                <a16:creationId xmlns:a16="http://schemas.microsoft.com/office/drawing/2014/main" id="{09828182-E0E3-7E30-B828-D5DACE545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156" y="1929512"/>
            <a:ext cx="2908300" cy="27940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6DC3EB51-F52B-CFB8-06CC-991C1C27BE0B}"/>
              </a:ext>
            </a:extLst>
          </p:cNvPr>
          <p:cNvSpPr txBox="1"/>
          <p:nvPr/>
        </p:nvSpPr>
        <p:spPr>
          <a:xfrm>
            <a:off x="1397919" y="5733256"/>
            <a:ext cx="9396162" cy="523220"/>
          </a:xfrm>
          <a:prstGeom prst="rect">
            <a:avLst/>
          </a:prstGeom>
          <a:noFill/>
        </p:spPr>
        <p:txBody>
          <a:bodyPr wrap="none" rtlCol="0">
            <a:spAutoFit/>
          </a:bodyPr>
          <a:lstStyle/>
          <a:p>
            <a:pPr algn="ctr"/>
            <a:r>
              <a:rPr kumimoji="1" lang="en-AU" altLang="zh-CN" sz="1400" dirty="0" err="1">
                <a:latin typeface="Microsoft YaHei" panose="020B0503020204020204" pitchFamily="34" charset="-122"/>
                <a:ea typeface="Microsoft YaHei" panose="020B0503020204020204" pitchFamily="34" charset="-122"/>
              </a:rPr>
              <a:t>Maaten</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et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al</a:t>
            </a:r>
            <a:r>
              <a:rPr kumimoji="1" lang="en-AU" altLang="zh-CN" sz="1400" dirty="0">
                <a:latin typeface="Microsoft YaHei" panose="020B0503020204020204" pitchFamily="34" charset="-122"/>
                <a:ea typeface="Microsoft YaHei" panose="020B0503020204020204" pitchFamily="34" charset="-122"/>
              </a:rPr>
              <a:t>. Visualizing data using t-SNE. </a:t>
            </a:r>
            <a:r>
              <a:rPr kumimoji="1" lang="en-US" altLang="zh-CN" sz="1400" dirty="0">
                <a:latin typeface="Microsoft YaHei" panose="020B0503020204020204" pitchFamily="34" charset="-122"/>
                <a:ea typeface="Microsoft YaHei" panose="020B0503020204020204" pitchFamily="34" charset="-122"/>
              </a:rPr>
              <a:t>JMLR,</a:t>
            </a:r>
            <a:r>
              <a:rPr kumimoji="1" lang="zh-CN" altLang="en-US" sz="1400" dirty="0">
                <a:latin typeface="Microsoft YaHei" panose="020B0503020204020204" pitchFamily="34" charset="-122"/>
                <a:ea typeface="Microsoft YaHei" panose="020B0503020204020204" pitchFamily="34" charset="-122"/>
              </a:rPr>
              <a:t> </a:t>
            </a:r>
            <a:r>
              <a:rPr kumimoji="1" lang="en-AU" altLang="zh-CN" sz="1400" dirty="0">
                <a:latin typeface="Microsoft YaHei" panose="020B0503020204020204" pitchFamily="34" charset="-122"/>
                <a:ea typeface="Microsoft YaHei" panose="020B0503020204020204" pitchFamily="34" charset="-122"/>
              </a:rPr>
              <a:t>2008.</a:t>
            </a:r>
          </a:p>
          <a:p>
            <a:pPr algn="ctr"/>
            <a:r>
              <a:rPr kumimoji="1" lang="en-AU" altLang="zh-CN" sz="1400" dirty="0">
                <a:latin typeface="Microsoft YaHei" panose="020B0503020204020204" pitchFamily="34" charset="-122"/>
                <a:ea typeface="Microsoft YaHei" panose="020B0503020204020204" pitchFamily="34" charset="-122"/>
              </a:rPr>
              <a:t>https://</a:t>
            </a:r>
            <a:r>
              <a:rPr kumimoji="1" lang="en-AU" altLang="zh-CN" sz="1400" dirty="0" err="1">
                <a:latin typeface="Microsoft YaHei" panose="020B0503020204020204" pitchFamily="34" charset="-122"/>
                <a:ea typeface="Microsoft YaHei" panose="020B0503020204020204" pitchFamily="34" charset="-122"/>
              </a:rPr>
              <a:t>distill.pub</a:t>
            </a:r>
            <a:r>
              <a:rPr kumimoji="1" lang="en-AU" altLang="zh-CN" sz="1400" dirty="0">
                <a:latin typeface="Microsoft YaHei" panose="020B0503020204020204" pitchFamily="34" charset="-122"/>
                <a:ea typeface="Microsoft YaHei" panose="020B0503020204020204" pitchFamily="34" charset="-122"/>
              </a:rPr>
              <a:t>/2016/misread-</a:t>
            </a:r>
            <a:r>
              <a:rPr kumimoji="1" lang="en-AU" altLang="zh-CN" sz="1400" dirty="0" err="1">
                <a:latin typeface="Microsoft YaHei" panose="020B0503020204020204" pitchFamily="34" charset="-122"/>
                <a:ea typeface="Microsoft YaHei" panose="020B0503020204020204" pitchFamily="34" charset="-122"/>
              </a:rPr>
              <a:t>tsne</a:t>
            </a:r>
            <a:r>
              <a:rPr kumimoji="1" lang="en-AU" altLang="zh-CN" sz="1400" dirty="0">
                <a:latin typeface="Microsoft YaHei" panose="020B0503020204020204" pitchFamily="34" charset="-122"/>
                <a:ea typeface="Microsoft YaHei" panose="020B0503020204020204" pitchFamily="34" charset="-122"/>
              </a:rPr>
              <a:t>/?_ga=2.135835192.888864733.1531353600-1779571267.1531353600</a:t>
            </a:r>
            <a:endParaRPr kumimoji="1"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22109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7E7E3-9549-0AA9-B66B-3C60C6055350}"/>
              </a:ext>
            </a:extLst>
          </p:cNvPr>
          <p:cNvSpPr>
            <a:spLocks noGrp="1"/>
          </p:cNvSpPr>
          <p:nvPr>
            <p:ph type="title"/>
          </p:nvPr>
        </p:nvSpPr>
        <p:spPr/>
        <p:txBody>
          <a:bodyPr/>
          <a:lstStyle/>
          <a:p>
            <a:r>
              <a:rPr kumimoji="1" lang="en-US" altLang="zh-CN" dirty="0"/>
              <a:t>Understanding</a:t>
            </a:r>
            <a:r>
              <a:rPr kumimoji="1" lang="zh-CN" altLang="en-US" dirty="0"/>
              <a:t> </a:t>
            </a:r>
            <a:r>
              <a:rPr kumimoji="1" lang="en-US" altLang="zh-CN" dirty="0"/>
              <a:t>the</a:t>
            </a:r>
            <a:r>
              <a:rPr kumimoji="1" lang="zh-CN" altLang="en-US" dirty="0"/>
              <a:t> </a:t>
            </a:r>
            <a:r>
              <a:rPr kumimoji="1" lang="en-US" altLang="zh-CN" dirty="0"/>
              <a:t>Learned</a:t>
            </a:r>
            <a:r>
              <a:rPr kumimoji="1" lang="zh-CN" altLang="en-US" dirty="0"/>
              <a:t> </a:t>
            </a:r>
            <a:r>
              <a:rPr kumimoji="1" lang="en-US" altLang="zh-CN" dirty="0"/>
              <a:t>Model</a:t>
            </a:r>
            <a:endParaRPr kumimoji="1" lang="zh-CN" altLang="en-US" dirty="0"/>
          </a:p>
        </p:txBody>
      </p:sp>
      <p:sp>
        <p:nvSpPr>
          <p:cNvPr id="5" name="文本框 4">
            <a:extLst>
              <a:ext uri="{FF2B5EF4-FFF2-40B4-BE49-F238E27FC236}">
                <a16:creationId xmlns:a16="http://schemas.microsoft.com/office/drawing/2014/main" id="{577812C5-1479-53EF-1EBB-FA616BB8036C}"/>
              </a:ext>
            </a:extLst>
          </p:cNvPr>
          <p:cNvSpPr txBox="1"/>
          <p:nvPr/>
        </p:nvSpPr>
        <p:spPr>
          <a:xfrm>
            <a:off x="6525100" y="1194537"/>
            <a:ext cx="2708947" cy="369332"/>
          </a:xfrm>
          <a:prstGeom prst="rect">
            <a:avLst/>
          </a:prstGeom>
          <a:noFill/>
        </p:spPr>
        <p:txBody>
          <a:bodyPr wrap="none" rtlCol="0">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Class-wise</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Patterns</a:t>
            </a:r>
            <a:endParaRPr kumimoji="1" lang="zh-CN" altLang="en-US" b="1"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DFCE224E-1DFA-E869-D26D-F85FBF07658C}"/>
              </a:ext>
            </a:extLst>
          </p:cNvPr>
          <p:cNvSpPr txBox="1"/>
          <p:nvPr/>
        </p:nvSpPr>
        <p:spPr>
          <a:xfrm>
            <a:off x="480265" y="1245089"/>
            <a:ext cx="4680518" cy="369332"/>
          </a:xfrm>
          <a:prstGeom prst="rect">
            <a:avLst/>
          </a:prstGeom>
          <a:noFill/>
        </p:spPr>
        <p:txBody>
          <a:bodyPr wrap="square">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Intermediate</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Layer</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Activation</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Map</a:t>
            </a:r>
          </a:p>
        </p:txBody>
      </p:sp>
      <p:sp>
        <p:nvSpPr>
          <p:cNvPr id="7" name="文本框 6">
            <a:extLst>
              <a:ext uri="{FF2B5EF4-FFF2-40B4-BE49-F238E27FC236}">
                <a16:creationId xmlns:a16="http://schemas.microsoft.com/office/drawing/2014/main" id="{95858086-193F-05F8-FFDB-FEDBDA879289}"/>
              </a:ext>
            </a:extLst>
          </p:cNvPr>
          <p:cNvSpPr txBox="1"/>
          <p:nvPr/>
        </p:nvSpPr>
        <p:spPr>
          <a:xfrm>
            <a:off x="2544991" y="4459903"/>
            <a:ext cx="2591287" cy="369332"/>
          </a:xfrm>
          <a:prstGeom prst="rect">
            <a:avLst/>
          </a:prstGeom>
          <a:noFill/>
        </p:spPr>
        <p:txBody>
          <a:bodyPr wrap="none" rtlCol="0">
            <a:spAutoFit/>
          </a:bodyPr>
          <a:lstStyle/>
          <a:p>
            <a:r>
              <a:rPr kumimoji="1" lang="en-US" altLang="zh-CN" dirty="0"/>
              <a:t>Activation/Attention</a:t>
            </a:r>
            <a:r>
              <a:rPr kumimoji="1" lang="zh-CN" altLang="en-US" dirty="0"/>
              <a:t> </a:t>
            </a:r>
            <a:r>
              <a:rPr kumimoji="1" lang="en-US" altLang="zh-CN" dirty="0"/>
              <a:t>Map</a:t>
            </a:r>
            <a:endParaRPr kumimoji="1" lang="zh-CN" altLang="en-US" dirty="0"/>
          </a:p>
        </p:txBody>
      </p:sp>
      <p:sp>
        <p:nvSpPr>
          <p:cNvPr id="12" name="文本框 11">
            <a:extLst>
              <a:ext uri="{FF2B5EF4-FFF2-40B4-BE49-F238E27FC236}">
                <a16:creationId xmlns:a16="http://schemas.microsoft.com/office/drawing/2014/main" id="{6DC3EB51-F52B-CFB8-06CC-991C1C27BE0B}"/>
              </a:ext>
            </a:extLst>
          </p:cNvPr>
          <p:cNvSpPr txBox="1"/>
          <p:nvPr/>
        </p:nvSpPr>
        <p:spPr>
          <a:xfrm>
            <a:off x="349587" y="5663463"/>
            <a:ext cx="11492825" cy="523220"/>
          </a:xfrm>
          <a:prstGeom prst="rect">
            <a:avLst/>
          </a:prstGeom>
          <a:noFill/>
        </p:spPr>
        <p:txBody>
          <a:bodyPr wrap="square" rtlCol="0">
            <a:spAutoFit/>
          </a:bodyPr>
          <a:lstStyle/>
          <a:p>
            <a:r>
              <a:rPr kumimoji="1" lang="en-US" altLang="zh-CN" sz="1400" dirty="0">
                <a:latin typeface="Microsoft YaHei" panose="020B0503020204020204" pitchFamily="34" charset="-122"/>
                <a:ea typeface="Microsoft YaHei" panose="020B0503020204020204" pitchFamily="34" charset="-122"/>
              </a:rPr>
              <a:t>Li</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et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al.</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Neural Attention Distillation: Erasing Backdoor Triggers from Deep Neural Network,</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ICLR</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2021;</a:t>
            </a:r>
            <a:r>
              <a:rPr kumimoji="1" lang="zh-CN" altLang="en-US" sz="1400" dirty="0">
                <a:latin typeface="Microsoft YaHei" panose="020B0503020204020204" pitchFamily="34" charset="-122"/>
                <a:ea typeface="Microsoft YaHei" panose="020B0503020204020204" pitchFamily="34" charset="-122"/>
              </a:rPr>
              <a:t> </a:t>
            </a:r>
            <a:r>
              <a:rPr lang="en-AU" altLang="zh-CN" sz="1400" b="0" i="0" dirty="0">
                <a:solidFill>
                  <a:srgbClr val="222222"/>
                </a:solidFill>
                <a:effectLst/>
                <a:latin typeface="Arial" panose="020B0604020202020204" pitchFamily="34" charset="0"/>
              </a:rPr>
              <a:t>Zhao</a:t>
            </a:r>
            <a:r>
              <a:rPr lang="zh-CN" altLang="en-US" sz="1400" b="0" i="0" dirty="0">
                <a:solidFill>
                  <a:srgbClr val="222222"/>
                </a:solidFill>
                <a:effectLst/>
                <a:latin typeface="Arial" panose="020B0604020202020204" pitchFamily="34" charset="0"/>
              </a:rPr>
              <a:t> </a:t>
            </a:r>
            <a:r>
              <a:rPr lang="en-AU" altLang="zh-CN" sz="1400" b="0" i="0" dirty="0">
                <a:solidFill>
                  <a:srgbClr val="222222"/>
                </a:solidFill>
                <a:effectLst/>
                <a:latin typeface="Arial" panose="020B0604020202020204" pitchFamily="34" charset="0"/>
              </a:rPr>
              <a:t>et al. What do deep nets learn? class-wise patterns revealed in the input space.</a:t>
            </a:r>
            <a:r>
              <a:rPr lang="en-AU" altLang="zh-CN" sz="1400" b="0" i="1" dirty="0">
                <a:solidFill>
                  <a:srgbClr val="222222"/>
                </a:solidFill>
                <a:effectLst/>
                <a:latin typeface="Arial" panose="020B0604020202020204" pitchFamily="34" charset="0"/>
              </a:rPr>
              <a:t> arXiv:2101.06898</a:t>
            </a:r>
            <a:r>
              <a:rPr lang="en-AU" altLang="zh-CN" sz="1400" b="0" i="0" dirty="0">
                <a:solidFill>
                  <a:srgbClr val="222222"/>
                </a:solidFill>
                <a:effectLst/>
                <a:latin typeface="Arial" panose="020B0604020202020204" pitchFamily="34" charset="0"/>
              </a:rPr>
              <a:t> (2021).</a:t>
            </a:r>
            <a:endParaRPr kumimoji="1" lang="en-US" altLang="zh-CN" sz="14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8F20ACDA-24E2-D3F4-E793-9F9C6AA61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699" y="1728233"/>
            <a:ext cx="4575872" cy="2504045"/>
          </a:xfrm>
          <a:prstGeom prst="rect">
            <a:avLst/>
          </a:prstGeom>
        </p:spPr>
      </p:pic>
      <p:pic>
        <p:nvPicPr>
          <p:cNvPr id="8" name="图片 10">
            <a:extLst>
              <a:ext uri="{FF2B5EF4-FFF2-40B4-BE49-F238E27FC236}">
                <a16:creationId xmlns:a16="http://schemas.microsoft.com/office/drawing/2014/main" id="{A500CAA5-AB6F-4E96-48EC-2FF765E529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376" y="2586628"/>
            <a:ext cx="1001451" cy="8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173539F8-5650-7E94-0FA1-3679FC6DC7F8}"/>
              </a:ext>
            </a:extLst>
          </p:cNvPr>
          <p:cNvPicPr>
            <a:picLocks noChangeAspect="1"/>
          </p:cNvPicPr>
          <p:nvPr/>
        </p:nvPicPr>
        <p:blipFill>
          <a:blip r:embed="rId4"/>
          <a:stretch>
            <a:fillRect/>
          </a:stretch>
        </p:blipFill>
        <p:spPr>
          <a:xfrm>
            <a:off x="6602191" y="1761055"/>
            <a:ext cx="5080000" cy="2438400"/>
          </a:xfrm>
          <a:prstGeom prst="rect">
            <a:avLst/>
          </a:prstGeom>
        </p:spPr>
      </p:pic>
      <p:sp>
        <p:nvSpPr>
          <p:cNvPr id="13" name="文本框 12">
            <a:extLst>
              <a:ext uri="{FF2B5EF4-FFF2-40B4-BE49-F238E27FC236}">
                <a16:creationId xmlns:a16="http://schemas.microsoft.com/office/drawing/2014/main" id="{EA441E28-0399-13A7-D022-176914444D7E}"/>
              </a:ext>
            </a:extLst>
          </p:cNvPr>
          <p:cNvSpPr txBox="1"/>
          <p:nvPr/>
        </p:nvSpPr>
        <p:spPr>
          <a:xfrm>
            <a:off x="7147424" y="4459903"/>
            <a:ext cx="4236288"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One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predictive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pattern</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for</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each</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class</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25108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6DAEF-0AD2-7E42-B6F6-7D63D0276521}"/>
              </a:ext>
            </a:extLst>
          </p:cNvPr>
          <p:cNvSpPr>
            <a:spLocks noGrp="1"/>
          </p:cNvSpPr>
          <p:nvPr>
            <p:ph type="title"/>
          </p:nvPr>
        </p:nvSpPr>
        <p:spPr/>
        <p:txBody>
          <a:bodyPr/>
          <a:lstStyle/>
          <a:p>
            <a:r>
              <a:rPr kumimoji="1" lang="en-US" altLang="zh-CN" dirty="0"/>
              <a:t>What</a:t>
            </a:r>
            <a:r>
              <a:rPr kumimoji="1" lang="zh-CN" altLang="en-US" dirty="0"/>
              <a:t> </a:t>
            </a:r>
            <a:r>
              <a:rPr kumimoji="1" lang="en-US" altLang="zh-CN" dirty="0"/>
              <a:t>do</a:t>
            </a:r>
            <a:r>
              <a:rPr kumimoji="1" lang="zh-CN" altLang="en-US" dirty="0"/>
              <a:t> </a:t>
            </a:r>
            <a:r>
              <a:rPr kumimoji="1" lang="en-US" altLang="zh-CN" dirty="0"/>
              <a:t>deep</a:t>
            </a:r>
            <a:r>
              <a:rPr kumimoji="1" lang="zh-CN" altLang="en-US" dirty="0"/>
              <a:t> </a:t>
            </a:r>
            <a:r>
              <a:rPr kumimoji="1" lang="en-US" altLang="zh-CN" dirty="0"/>
              <a:t>nets</a:t>
            </a:r>
            <a:r>
              <a:rPr kumimoji="1" lang="zh-CN" altLang="en-US" dirty="0"/>
              <a:t> </a:t>
            </a:r>
            <a:r>
              <a:rPr kumimoji="1" lang="en-US" altLang="zh-CN" dirty="0"/>
              <a:t>learn?</a:t>
            </a:r>
            <a:endParaRPr kumimoji="1" lang="zh-CN" altLang="en-US" dirty="0"/>
          </a:p>
        </p:txBody>
      </p:sp>
      <p:sp>
        <p:nvSpPr>
          <p:cNvPr id="4" name="文本框 3">
            <a:extLst>
              <a:ext uri="{FF2B5EF4-FFF2-40B4-BE49-F238E27FC236}">
                <a16:creationId xmlns:a16="http://schemas.microsoft.com/office/drawing/2014/main" id="{67B26F34-F8BF-3185-775A-7259DA1FFFDB}"/>
              </a:ext>
            </a:extLst>
          </p:cNvPr>
          <p:cNvSpPr txBox="1"/>
          <p:nvPr/>
        </p:nvSpPr>
        <p:spPr>
          <a:xfrm>
            <a:off x="335360" y="6152167"/>
            <a:ext cx="11256608" cy="338554"/>
          </a:xfrm>
          <a:prstGeom prst="rect">
            <a:avLst/>
          </a:prstGeom>
          <a:noFill/>
        </p:spPr>
        <p:txBody>
          <a:bodyPr wrap="none" rtlCol="0">
            <a:spAutoFit/>
          </a:bodyPr>
          <a:lstStyle/>
          <a:p>
            <a:r>
              <a:rPr lang="en" altLang="zh-CN" sz="1600" b="0" i="0" dirty="0">
                <a:effectLst/>
                <a:latin typeface="Arial" panose="020B0604020202020204" pitchFamily="34" charset="0"/>
              </a:rPr>
              <a:t>Zhao, </a:t>
            </a:r>
            <a:r>
              <a:rPr lang="en" altLang="zh-CN" sz="1600" b="0" i="0" dirty="0" err="1">
                <a:effectLst/>
                <a:latin typeface="Arial" panose="020B0604020202020204" pitchFamily="34" charset="0"/>
              </a:rPr>
              <a:t>Shihao</a:t>
            </a:r>
            <a:r>
              <a:rPr lang="en" altLang="zh-CN" sz="1600" b="0" i="0" dirty="0">
                <a:effectLst/>
                <a:latin typeface="Arial" panose="020B0604020202020204" pitchFamily="34" charset="0"/>
              </a:rPr>
              <a:t>, et al. "What do deep nets learn? class-wise patterns revealed in the input space." </a:t>
            </a:r>
            <a:r>
              <a:rPr lang="en" altLang="zh-CN" sz="1600" b="0" i="1" dirty="0">
                <a:effectLst/>
                <a:latin typeface="Arial" panose="020B0604020202020204" pitchFamily="34" charset="0"/>
              </a:rPr>
              <a:t>arXiv:2101.06898</a:t>
            </a:r>
            <a:r>
              <a:rPr lang="en" altLang="zh-CN" sz="1600" b="0" i="0" dirty="0">
                <a:effectLst/>
                <a:latin typeface="Arial" panose="020B0604020202020204" pitchFamily="34" charset="0"/>
              </a:rPr>
              <a:t> (2021).</a:t>
            </a:r>
            <a:endParaRPr kumimoji="1" lang="zh-CN" altLang="en-US" sz="1600" dirty="0"/>
          </a:p>
        </p:txBody>
      </p:sp>
      <p:pic>
        <p:nvPicPr>
          <p:cNvPr id="5" name="图片 4">
            <a:extLst>
              <a:ext uri="{FF2B5EF4-FFF2-40B4-BE49-F238E27FC236}">
                <a16:creationId xmlns:a16="http://schemas.microsoft.com/office/drawing/2014/main" id="{338F108C-C6E0-DABE-F3E6-351831B63862}"/>
              </a:ext>
            </a:extLst>
          </p:cNvPr>
          <p:cNvPicPr>
            <a:picLocks noChangeAspect="1"/>
          </p:cNvPicPr>
          <p:nvPr/>
        </p:nvPicPr>
        <p:blipFill>
          <a:blip r:embed="rId2"/>
          <a:stretch>
            <a:fillRect/>
          </a:stretch>
        </p:blipFill>
        <p:spPr>
          <a:xfrm>
            <a:off x="600032" y="1106511"/>
            <a:ext cx="7030530" cy="4984084"/>
          </a:xfrm>
          <a:prstGeom prst="rect">
            <a:avLst/>
          </a:prstGeom>
        </p:spPr>
      </p:pic>
      <p:sp>
        <p:nvSpPr>
          <p:cNvPr id="6" name="文本框 5">
            <a:extLst>
              <a:ext uri="{FF2B5EF4-FFF2-40B4-BE49-F238E27FC236}">
                <a16:creationId xmlns:a16="http://schemas.microsoft.com/office/drawing/2014/main" id="{36E1014D-D347-5429-A601-0B758558395B}"/>
              </a:ext>
            </a:extLst>
          </p:cNvPr>
          <p:cNvSpPr txBox="1"/>
          <p:nvPr/>
        </p:nvSpPr>
        <p:spPr>
          <a:xfrm>
            <a:off x="8062899" y="1859616"/>
            <a:ext cx="3529069" cy="3477875"/>
          </a:xfrm>
          <a:prstGeom prst="rect">
            <a:avLst/>
          </a:prstGeom>
          <a:noFill/>
        </p:spPr>
        <p:txBody>
          <a:bodyPr wrap="square" rtlCol="0">
            <a:spAutoFit/>
          </a:bodyPr>
          <a:lstStyle/>
          <a:p>
            <a:r>
              <a:rPr kumimoji="1" lang="en-US" altLang="zh-CN" sz="2000" b="1" dirty="0">
                <a:solidFill>
                  <a:srgbClr val="C00000"/>
                </a:solidFill>
              </a:rPr>
              <a:t>Goal</a:t>
            </a:r>
            <a:r>
              <a:rPr kumimoji="1" lang="en-US" altLang="zh-CN" sz="2000" dirty="0"/>
              <a:t>:</a:t>
            </a:r>
            <a:r>
              <a:rPr kumimoji="1" lang="zh-CN" altLang="en-US" sz="2000" dirty="0"/>
              <a:t> </a:t>
            </a:r>
            <a:r>
              <a:rPr kumimoji="1" lang="en-US" altLang="zh-CN" sz="2000" dirty="0"/>
              <a:t>understanding</a:t>
            </a:r>
            <a:r>
              <a:rPr kumimoji="1" lang="zh-CN" altLang="en-US" sz="2000" dirty="0"/>
              <a:t> </a:t>
            </a:r>
            <a:r>
              <a:rPr kumimoji="1" lang="en-US" altLang="zh-CN" sz="2000" dirty="0"/>
              <a:t>knowledge</a:t>
            </a:r>
            <a:r>
              <a:rPr kumimoji="1" lang="zh-CN" altLang="en-US" sz="2000" dirty="0"/>
              <a:t> </a:t>
            </a:r>
            <a:r>
              <a:rPr kumimoji="1" lang="en-US" altLang="zh-CN" sz="2000" dirty="0"/>
              <a:t>learned</a:t>
            </a:r>
            <a:r>
              <a:rPr kumimoji="1" lang="zh-CN" altLang="en-US" sz="2000" dirty="0"/>
              <a:t> </a:t>
            </a:r>
            <a:r>
              <a:rPr kumimoji="1" lang="en-US" altLang="zh-CN" sz="2000" dirty="0"/>
              <a:t>by</a:t>
            </a:r>
            <a:r>
              <a:rPr kumimoji="1" lang="zh-CN" altLang="en-US" sz="2000" dirty="0"/>
              <a:t> </a:t>
            </a:r>
            <a:r>
              <a:rPr kumimoji="1" lang="en-US" altLang="zh-CN" sz="2000" dirty="0"/>
              <a:t>a</a:t>
            </a:r>
            <a:r>
              <a:rPr kumimoji="1" lang="zh-CN" altLang="en-US" sz="2000" dirty="0"/>
              <a:t> </a:t>
            </a:r>
            <a:r>
              <a:rPr kumimoji="1" lang="en-US" altLang="zh-CN" sz="2000" dirty="0"/>
              <a:t>model</a:t>
            </a:r>
            <a:r>
              <a:rPr kumimoji="1" lang="zh-CN" altLang="en-US" sz="2000" dirty="0"/>
              <a:t> </a:t>
            </a:r>
            <a:r>
              <a:rPr kumimoji="1" lang="en-US" altLang="zh-CN" sz="2000" dirty="0"/>
              <a:t>of</a:t>
            </a:r>
            <a:r>
              <a:rPr kumimoji="1" lang="zh-CN" altLang="en-US" sz="2000" dirty="0"/>
              <a:t> </a:t>
            </a:r>
            <a:r>
              <a:rPr kumimoji="1" lang="en-US" altLang="zh-CN" sz="2000" dirty="0"/>
              <a:t>a</a:t>
            </a:r>
            <a:r>
              <a:rPr kumimoji="1" lang="zh-CN" altLang="en-US" sz="2000" dirty="0"/>
              <a:t> </a:t>
            </a:r>
            <a:r>
              <a:rPr kumimoji="1" lang="en-US" altLang="zh-CN" sz="2000" dirty="0"/>
              <a:t>particular</a:t>
            </a:r>
            <a:r>
              <a:rPr kumimoji="1" lang="zh-CN" altLang="en-US" sz="2000" dirty="0"/>
              <a:t> </a:t>
            </a:r>
            <a:r>
              <a:rPr kumimoji="1" lang="en-US" altLang="zh-CN" sz="2000" dirty="0"/>
              <a:t>class.</a:t>
            </a:r>
          </a:p>
          <a:p>
            <a:endParaRPr kumimoji="1" lang="en-US" altLang="zh-CN" sz="2000" dirty="0"/>
          </a:p>
          <a:p>
            <a:r>
              <a:rPr kumimoji="1" lang="en-US" altLang="zh-CN" sz="2000" b="1" dirty="0">
                <a:solidFill>
                  <a:srgbClr val="002060"/>
                </a:solidFill>
              </a:rPr>
              <a:t>Method</a:t>
            </a:r>
            <a:r>
              <a:rPr kumimoji="1" lang="en-US" altLang="zh-CN" sz="2000" dirty="0"/>
              <a:t>:</a:t>
            </a:r>
            <a:r>
              <a:rPr kumimoji="1" lang="zh-CN" altLang="en-US" sz="2000" dirty="0"/>
              <a:t> </a:t>
            </a:r>
            <a:r>
              <a:rPr kumimoji="1" lang="en-US" altLang="zh-CN" sz="2000" dirty="0"/>
              <a:t>Extract</a:t>
            </a:r>
            <a:r>
              <a:rPr kumimoji="1" lang="zh-CN" altLang="en-US" sz="2000" dirty="0"/>
              <a:t> </a:t>
            </a:r>
            <a:r>
              <a:rPr kumimoji="1" lang="en-US" altLang="zh-CN" sz="2000" dirty="0"/>
              <a:t>one</a:t>
            </a:r>
            <a:r>
              <a:rPr kumimoji="1" lang="zh-CN" altLang="en-US" sz="2000" dirty="0"/>
              <a:t> </a:t>
            </a:r>
            <a:r>
              <a:rPr kumimoji="1" lang="en-US" altLang="zh-CN" sz="2000" dirty="0"/>
              <a:t>single</a:t>
            </a:r>
            <a:r>
              <a:rPr kumimoji="1" lang="zh-CN" altLang="en-US" sz="2000" dirty="0"/>
              <a:t> </a:t>
            </a:r>
            <a:r>
              <a:rPr kumimoji="1" lang="en-US" altLang="zh-CN" sz="2000" dirty="0"/>
              <a:t>pattern</a:t>
            </a:r>
            <a:r>
              <a:rPr kumimoji="1" lang="zh-CN" altLang="en-US" sz="2000" dirty="0"/>
              <a:t> </a:t>
            </a:r>
            <a:r>
              <a:rPr kumimoji="1" lang="en-US" altLang="zh-CN" sz="2000" dirty="0"/>
              <a:t>for</a:t>
            </a:r>
            <a:r>
              <a:rPr kumimoji="1" lang="zh-CN" altLang="en-US" sz="2000" dirty="0"/>
              <a:t> </a:t>
            </a:r>
            <a:r>
              <a:rPr kumimoji="1" lang="en-US" altLang="zh-CN" sz="2000" dirty="0"/>
              <a:t>one</a:t>
            </a:r>
            <a:r>
              <a:rPr kumimoji="1" lang="zh-CN" altLang="en-US" sz="2000" dirty="0"/>
              <a:t> </a:t>
            </a:r>
            <a:r>
              <a:rPr kumimoji="1" lang="en-US" altLang="zh-CN" sz="2000" dirty="0"/>
              <a:t>class,</a:t>
            </a:r>
            <a:r>
              <a:rPr kumimoji="1" lang="zh-CN" altLang="en-US" sz="2000" dirty="0"/>
              <a:t> </a:t>
            </a:r>
            <a:r>
              <a:rPr kumimoji="1" lang="en-US" altLang="zh-CN" sz="2000" dirty="0"/>
              <a:t>then</a:t>
            </a:r>
            <a:r>
              <a:rPr kumimoji="1" lang="zh-CN" altLang="en-US" sz="2000" dirty="0"/>
              <a:t> </a:t>
            </a:r>
            <a:r>
              <a:rPr kumimoji="1" lang="en-US" altLang="zh-CN" sz="2000" dirty="0"/>
              <a:t>what</a:t>
            </a:r>
            <a:r>
              <a:rPr kumimoji="1" lang="zh-CN" altLang="en-US" sz="2000" dirty="0"/>
              <a:t> </a:t>
            </a:r>
            <a:r>
              <a:rPr kumimoji="1" lang="en-US" altLang="zh-CN" sz="2000" dirty="0"/>
              <a:t>this</a:t>
            </a:r>
            <a:r>
              <a:rPr kumimoji="1" lang="zh-CN" altLang="en-US" sz="2000" dirty="0"/>
              <a:t> </a:t>
            </a:r>
            <a:r>
              <a:rPr kumimoji="1" lang="en-US" altLang="zh-CN" sz="2000" dirty="0"/>
              <a:t>pattern</a:t>
            </a:r>
            <a:r>
              <a:rPr kumimoji="1" lang="zh-CN" altLang="en-US" sz="2000" dirty="0"/>
              <a:t> </a:t>
            </a:r>
            <a:r>
              <a:rPr kumimoji="1" lang="en-US" altLang="zh-CN" sz="2000" dirty="0"/>
              <a:t>would</a:t>
            </a:r>
            <a:r>
              <a:rPr kumimoji="1" lang="zh-CN" altLang="en-US" sz="2000" dirty="0"/>
              <a:t> </a:t>
            </a:r>
            <a:r>
              <a:rPr kumimoji="1" lang="en-US" altLang="zh-CN" sz="2000" dirty="0"/>
              <a:t>be?</a:t>
            </a:r>
            <a:r>
              <a:rPr kumimoji="1" lang="zh-CN" altLang="en-US" sz="2000" dirty="0"/>
              <a:t> </a:t>
            </a:r>
            <a:endParaRPr kumimoji="1" lang="en-US" altLang="zh-CN" sz="2000" dirty="0"/>
          </a:p>
          <a:p>
            <a:endParaRPr kumimoji="1" lang="en-US" altLang="zh-CN" sz="2000" dirty="0"/>
          </a:p>
          <a:p>
            <a:r>
              <a:rPr kumimoji="1" lang="en-US" altLang="zh-CN" sz="2000" b="1" dirty="0">
                <a:solidFill>
                  <a:schemeClr val="accent6"/>
                </a:solidFill>
              </a:rPr>
              <a:t>Other</a:t>
            </a:r>
            <a:r>
              <a:rPr kumimoji="1" lang="zh-CN" altLang="en-US" sz="2000" b="1" dirty="0">
                <a:solidFill>
                  <a:schemeClr val="accent6"/>
                </a:solidFill>
              </a:rPr>
              <a:t> </a:t>
            </a:r>
            <a:r>
              <a:rPr kumimoji="1" lang="en-US" altLang="zh-CN" sz="2000" b="1" dirty="0">
                <a:solidFill>
                  <a:schemeClr val="accent6"/>
                </a:solidFill>
              </a:rPr>
              <a:t>considerations</a:t>
            </a:r>
            <a:r>
              <a:rPr kumimoji="1" lang="en-US" altLang="zh-CN" sz="2000" dirty="0"/>
              <a:t>:</a:t>
            </a:r>
            <a:r>
              <a:rPr kumimoji="1" lang="zh-CN" altLang="en-US" sz="2000" b="1" dirty="0">
                <a:solidFill>
                  <a:schemeClr val="accent6"/>
                </a:solidFill>
              </a:rPr>
              <a:t> </a:t>
            </a:r>
            <a:r>
              <a:rPr kumimoji="1" lang="en-US" altLang="zh-CN" sz="2000" dirty="0"/>
              <a:t>we</a:t>
            </a:r>
            <a:r>
              <a:rPr kumimoji="1" lang="zh-CN" altLang="en-US" sz="2000" dirty="0"/>
              <a:t> </a:t>
            </a:r>
            <a:r>
              <a:rPr kumimoji="1" lang="en-US" altLang="zh-CN" sz="2000" dirty="0"/>
              <a:t>need</a:t>
            </a:r>
            <a:r>
              <a:rPr kumimoji="1" lang="zh-CN" altLang="en-US" sz="2000" dirty="0"/>
              <a:t> </a:t>
            </a:r>
            <a:r>
              <a:rPr kumimoji="1" lang="en-US" altLang="zh-CN" sz="2000" dirty="0"/>
              <a:t>to</a:t>
            </a:r>
            <a:r>
              <a:rPr kumimoji="1" lang="zh-CN" altLang="en-US" sz="2000" dirty="0"/>
              <a:t> </a:t>
            </a:r>
            <a:r>
              <a:rPr kumimoji="1" lang="en-US" altLang="zh-CN" sz="2000" dirty="0"/>
              <a:t>do</a:t>
            </a:r>
            <a:r>
              <a:rPr kumimoji="1" lang="zh-CN" altLang="en-US" sz="2000" dirty="0"/>
              <a:t> </a:t>
            </a:r>
            <a:r>
              <a:rPr kumimoji="1" lang="en-US" altLang="zh-CN" sz="2000" dirty="0"/>
              <a:t>this</a:t>
            </a:r>
            <a:r>
              <a:rPr kumimoji="1" lang="zh-CN" altLang="en-US" sz="2000" dirty="0"/>
              <a:t> </a:t>
            </a:r>
            <a:r>
              <a:rPr kumimoji="1" lang="en-US" altLang="zh-CN" sz="2000" dirty="0"/>
              <a:t>in</a:t>
            </a:r>
            <a:r>
              <a:rPr kumimoji="1" lang="zh-CN" altLang="en-US" sz="2000" dirty="0"/>
              <a:t> </a:t>
            </a:r>
            <a:r>
              <a:rPr kumimoji="1" lang="en-US" altLang="zh-CN" sz="2000" b="1" dirty="0"/>
              <a:t>pixel</a:t>
            </a:r>
            <a:r>
              <a:rPr kumimoji="1" lang="zh-CN" altLang="en-US" sz="2000" b="1" dirty="0"/>
              <a:t> </a:t>
            </a:r>
            <a:r>
              <a:rPr kumimoji="1" lang="en-US" altLang="zh-CN" sz="2000" b="1" dirty="0"/>
              <a:t>space</a:t>
            </a:r>
            <a:r>
              <a:rPr kumimoji="1" lang="en-US" altLang="zh-CN" sz="2000" dirty="0"/>
              <a:t>,</a:t>
            </a:r>
            <a:r>
              <a:rPr kumimoji="1" lang="zh-CN" altLang="en-US" sz="2000" dirty="0"/>
              <a:t> </a:t>
            </a:r>
            <a:r>
              <a:rPr kumimoji="1" lang="en-US" altLang="zh-CN" sz="2000" dirty="0"/>
              <a:t>as</a:t>
            </a:r>
            <a:r>
              <a:rPr kumimoji="1" lang="zh-CN" altLang="en-US" sz="2000" dirty="0"/>
              <a:t> </a:t>
            </a:r>
            <a:r>
              <a:rPr kumimoji="1" lang="en-US" altLang="zh-CN" sz="2000" dirty="0"/>
              <a:t>they</a:t>
            </a:r>
            <a:r>
              <a:rPr kumimoji="1" lang="zh-CN" altLang="en-US" sz="2000" dirty="0"/>
              <a:t> </a:t>
            </a:r>
            <a:r>
              <a:rPr kumimoji="1" lang="en-US" altLang="zh-CN" sz="2000" dirty="0"/>
              <a:t>are</a:t>
            </a:r>
            <a:r>
              <a:rPr kumimoji="1" lang="zh-CN" altLang="en-US" sz="2000" dirty="0"/>
              <a:t> </a:t>
            </a:r>
            <a:r>
              <a:rPr kumimoji="1" lang="en-US" altLang="zh-CN" sz="2000" dirty="0"/>
              <a:t>more</a:t>
            </a:r>
            <a:r>
              <a:rPr kumimoji="1" lang="zh-CN" altLang="en-US" sz="2000" dirty="0"/>
              <a:t> </a:t>
            </a:r>
            <a:r>
              <a:rPr kumimoji="1" lang="en-US" altLang="zh-CN" sz="2000" dirty="0"/>
              <a:t>interpretable</a:t>
            </a:r>
            <a:endParaRPr kumimoji="1" lang="zh-CN" altLang="en-US" sz="2000" dirty="0"/>
          </a:p>
        </p:txBody>
      </p:sp>
    </p:spTree>
    <p:extLst>
      <p:ext uri="{BB962C8B-B14F-4D97-AF65-F5344CB8AC3E}">
        <p14:creationId xmlns:p14="http://schemas.microsoft.com/office/powerpoint/2010/main" val="2735986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973B1-02E5-B84A-32EB-F0710DA1611A}"/>
              </a:ext>
            </a:extLst>
          </p:cNvPr>
          <p:cNvSpPr>
            <a:spLocks noGrp="1"/>
          </p:cNvSpPr>
          <p:nvPr>
            <p:ph type="title"/>
          </p:nvPr>
        </p:nvSpPr>
        <p:spPr/>
        <p:txBody>
          <a:bodyPr/>
          <a:lstStyle/>
          <a:p>
            <a:r>
              <a:rPr kumimoji="1" lang="en-US" altLang="zh-CN" dirty="0"/>
              <a:t>How</a:t>
            </a:r>
            <a:r>
              <a:rPr kumimoji="1" lang="zh-CN" altLang="en-US" dirty="0"/>
              <a:t> </a:t>
            </a:r>
            <a:r>
              <a:rPr kumimoji="1" lang="en-US" altLang="zh-CN" dirty="0"/>
              <a:t>to</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Class-wise</a:t>
            </a:r>
            <a:r>
              <a:rPr kumimoji="1" lang="zh-CN" altLang="en-US" dirty="0"/>
              <a:t> </a:t>
            </a:r>
            <a:r>
              <a:rPr kumimoji="1" lang="en-US" altLang="zh-CN" dirty="0"/>
              <a:t>Pattern</a:t>
            </a:r>
            <a:endParaRPr kumimoji="1" lang="zh-CN" altLang="en-US" dirty="0"/>
          </a:p>
        </p:txBody>
      </p:sp>
      <p:pic>
        <p:nvPicPr>
          <p:cNvPr id="4" name="图片 3">
            <a:extLst>
              <a:ext uri="{FF2B5EF4-FFF2-40B4-BE49-F238E27FC236}">
                <a16:creationId xmlns:a16="http://schemas.microsoft.com/office/drawing/2014/main" id="{E938F95E-A6C2-3B80-5352-0BF6888C577E}"/>
              </a:ext>
            </a:extLst>
          </p:cNvPr>
          <p:cNvPicPr>
            <a:picLocks noChangeAspect="1"/>
          </p:cNvPicPr>
          <p:nvPr/>
        </p:nvPicPr>
        <p:blipFill>
          <a:blip r:embed="rId2"/>
          <a:stretch>
            <a:fillRect/>
          </a:stretch>
        </p:blipFill>
        <p:spPr>
          <a:xfrm>
            <a:off x="263352" y="1019748"/>
            <a:ext cx="4608512" cy="1061961"/>
          </a:xfrm>
          <a:prstGeom prst="rect">
            <a:avLst/>
          </a:prstGeom>
        </p:spPr>
      </p:pic>
      <p:pic>
        <p:nvPicPr>
          <p:cNvPr id="5" name="图片 4">
            <a:extLst>
              <a:ext uri="{FF2B5EF4-FFF2-40B4-BE49-F238E27FC236}">
                <a16:creationId xmlns:a16="http://schemas.microsoft.com/office/drawing/2014/main" id="{7266865E-B322-5593-3708-F627E009D685}"/>
              </a:ext>
            </a:extLst>
          </p:cNvPr>
          <p:cNvPicPr>
            <a:picLocks noChangeAspect="1"/>
          </p:cNvPicPr>
          <p:nvPr/>
        </p:nvPicPr>
        <p:blipFill>
          <a:blip r:embed="rId3"/>
          <a:stretch>
            <a:fillRect/>
          </a:stretch>
        </p:blipFill>
        <p:spPr>
          <a:xfrm>
            <a:off x="623392" y="2065290"/>
            <a:ext cx="3924436" cy="663552"/>
          </a:xfrm>
          <a:prstGeom prst="rect">
            <a:avLst/>
          </a:prstGeom>
        </p:spPr>
      </p:pic>
      <p:pic>
        <p:nvPicPr>
          <p:cNvPr id="6" name="图片 5">
            <a:extLst>
              <a:ext uri="{FF2B5EF4-FFF2-40B4-BE49-F238E27FC236}">
                <a16:creationId xmlns:a16="http://schemas.microsoft.com/office/drawing/2014/main" id="{AAA53D08-52E4-DD02-9E67-0F710CCB1192}"/>
              </a:ext>
            </a:extLst>
          </p:cNvPr>
          <p:cNvPicPr>
            <a:picLocks noChangeAspect="1"/>
          </p:cNvPicPr>
          <p:nvPr/>
        </p:nvPicPr>
        <p:blipFill>
          <a:blip r:embed="rId4"/>
          <a:stretch>
            <a:fillRect/>
          </a:stretch>
        </p:blipFill>
        <p:spPr>
          <a:xfrm>
            <a:off x="1141999" y="3014409"/>
            <a:ext cx="684078" cy="393345"/>
          </a:xfrm>
          <a:prstGeom prst="rect">
            <a:avLst/>
          </a:prstGeom>
        </p:spPr>
      </p:pic>
      <p:pic>
        <p:nvPicPr>
          <p:cNvPr id="8" name="图片 7">
            <a:extLst>
              <a:ext uri="{FF2B5EF4-FFF2-40B4-BE49-F238E27FC236}">
                <a16:creationId xmlns:a16="http://schemas.microsoft.com/office/drawing/2014/main" id="{8E981E99-A895-2DA8-A2D0-845830BA1B0E}"/>
              </a:ext>
            </a:extLst>
          </p:cNvPr>
          <p:cNvPicPr>
            <a:picLocks noChangeAspect="1"/>
          </p:cNvPicPr>
          <p:nvPr/>
        </p:nvPicPr>
        <p:blipFill>
          <a:blip r:embed="rId5"/>
          <a:stretch>
            <a:fillRect/>
          </a:stretch>
        </p:blipFill>
        <p:spPr>
          <a:xfrm>
            <a:off x="1976991" y="2996952"/>
            <a:ext cx="1454713" cy="436414"/>
          </a:xfrm>
          <a:prstGeom prst="rect">
            <a:avLst/>
          </a:prstGeom>
        </p:spPr>
      </p:pic>
      <p:pic>
        <p:nvPicPr>
          <p:cNvPr id="9" name="图片 8">
            <a:extLst>
              <a:ext uri="{FF2B5EF4-FFF2-40B4-BE49-F238E27FC236}">
                <a16:creationId xmlns:a16="http://schemas.microsoft.com/office/drawing/2014/main" id="{C8CCACAD-B85B-2FA7-BFFB-FB87FBFBCEF9}"/>
              </a:ext>
            </a:extLst>
          </p:cNvPr>
          <p:cNvPicPr>
            <a:picLocks noChangeAspect="1"/>
          </p:cNvPicPr>
          <p:nvPr/>
        </p:nvPicPr>
        <p:blipFill>
          <a:blip r:embed="rId6"/>
          <a:stretch>
            <a:fillRect/>
          </a:stretch>
        </p:blipFill>
        <p:spPr>
          <a:xfrm>
            <a:off x="1166678" y="3820327"/>
            <a:ext cx="317500" cy="292100"/>
          </a:xfrm>
          <a:prstGeom prst="rect">
            <a:avLst/>
          </a:prstGeom>
        </p:spPr>
      </p:pic>
      <p:sp>
        <p:nvSpPr>
          <p:cNvPr id="10" name="文本框 9">
            <a:extLst>
              <a:ext uri="{FF2B5EF4-FFF2-40B4-BE49-F238E27FC236}">
                <a16:creationId xmlns:a16="http://schemas.microsoft.com/office/drawing/2014/main" id="{7BEDD98B-3956-65BA-98AA-C089CFC8578C}"/>
              </a:ext>
            </a:extLst>
          </p:cNvPr>
          <p:cNvSpPr txBox="1"/>
          <p:nvPr/>
        </p:nvSpPr>
        <p:spPr>
          <a:xfrm>
            <a:off x="1484178" y="3748319"/>
            <a:ext cx="2121093"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a:t>
            </a:r>
            <a:r>
              <a:rPr kumimoji="1" lang="zh-CN" altLang="en-US" sz="2000" dirty="0">
                <a:latin typeface="Arial" panose="020B0604020202020204" pitchFamily="34" charset="0"/>
                <a:cs typeface="Arial" panose="020B0604020202020204" pitchFamily="34" charset="0"/>
              </a:rPr>
              <a:t> </a:t>
            </a:r>
            <a:r>
              <a:rPr kumimoji="1" lang="en-US" altLang="zh-CN" sz="2000" dirty="0">
                <a:latin typeface="Arial" panose="020B0604020202020204" pitchFamily="34" charset="0"/>
                <a:cs typeface="Arial" panose="020B0604020202020204" pitchFamily="34" charset="0"/>
              </a:rPr>
              <a:t>a</a:t>
            </a:r>
            <a:r>
              <a:rPr kumimoji="1" lang="zh-CN" altLang="en-US" sz="2000" dirty="0">
                <a:latin typeface="Arial" panose="020B0604020202020204" pitchFamily="34" charset="0"/>
                <a:cs typeface="Arial" panose="020B0604020202020204" pitchFamily="34" charset="0"/>
              </a:rPr>
              <a:t> </a:t>
            </a:r>
            <a:r>
              <a:rPr kumimoji="1" lang="en-US" altLang="zh-CN" sz="2000" dirty="0">
                <a:latin typeface="Arial" panose="020B0604020202020204" pitchFamily="34" charset="0"/>
                <a:cs typeface="Arial" panose="020B0604020202020204" pitchFamily="34" charset="0"/>
              </a:rPr>
              <a:t>canvas</a:t>
            </a:r>
            <a:r>
              <a:rPr kumimoji="1" lang="zh-CN" altLang="en-US" sz="2000" dirty="0">
                <a:latin typeface="Arial" panose="020B0604020202020204" pitchFamily="34" charset="0"/>
                <a:cs typeface="Arial" panose="020B0604020202020204" pitchFamily="34" charset="0"/>
              </a:rPr>
              <a:t> </a:t>
            </a:r>
            <a:r>
              <a:rPr kumimoji="1" lang="en-US" altLang="zh-CN" sz="2000" dirty="0">
                <a:latin typeface="Arial" panose="020B0604020202020204" pitchFamily="34" charset="0"/>
                <a:cs typeface="Arial" panose="020B0604020202020204" pitchFamily="34" charset="0"/>
              </a:rPr>
              <a:t>image</a:t>
            </a:r>
            <a:endParaRPr kumimoji="1" lang="zh-CN" altLang="en-US" sz="2000" dirty="0">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974A846D-DCAE-F987-33A2-5F8E920E5753}"/>
              </a:ext>
            </a:extLst>
          </p:cNvPr>
          <p:cNvPicPr>
            <a:picLocks noChangeAspect="1"/>
          </p:cNvPicPr>
          <p:nvPr/>
        </p:nvPicPr>
        <p:blipFill>
          <a:blip r:embed="rId7"/>
          <a:stretch>
            <a:fillRect/>
          </a:stretch>
        </p:blipFill>
        <p:spPr>
          <a:xfrm>
            <a:off x="6096000" y="1052736"/>
            <a:ext cx="5864580" cy="4645780"/>
          </a:xfrm>
          <a:prstGeom prst="rect">
            <a:avLst/>
          </a:prstGeom>
        </p:spPr>
      </p:pic>
      <p:sp>
        <p:nvSpPr>
          <p:cNvPr id="12" name="文本框 11">
            <a:extLst>
              <a:ext uri="{FF2B5EF4-FFF2-40B4-BE49-F238E27FC236}">
                <a16:creationId xmlns:a16="http://schemas.microsoft.com/office/drawing/2014/main" id="{BE55F6B7-8D94-68E0-2B03-CF1522538E2F}"/>
              </a:ext>
            </a:extLst>
          </p:cNvPr>
          <p:cNvSpPr txBox="1"/>
          <p:nvPr/>
        </p:nvSpPr>
        <p:spPr>
          <a:xfrm>
            <a:off x="6318552" y="5762588"/>
            <a:ext cx="5567934" cy="369332"/>
          </a:xfrm>
          <a:prstGeom prst="rect">
            <a:avLst/>
          </a:prstGeom>
          <a:noFill/>
        </p:spPr>
        <p:txBody>
          <a:bodyPr wrap="none" rtlCol="0">
            <a:spAutoFit/>
          </a:bodyPr>
          <a:lstStyle/>
          <a:p>
            <a:r>
              <a:rPr kumimoji="1" lang="en-US" altLang="zh-CN" b="1" dirty="0"/>
              <a:t>Patterns</a:t>
            </a:r>
            <a:r>
              <a:rPr kumimoji="1" lang="zh-CN" altLang="en-US" b="1" dirty="0"/>
              <a:t> </a:t>
            </a:r>
            <a:r>
              <a:rPr kumimoji="1" lang="en-US" altLang="zh-CN" b="1" dirty="0"/>
              <a:t>extracted</a:t>
            </a:r>
            <a:r>
              <a:rPr kumimoji="1" lang="zh-CN" altLang="en-US" b="1" dirty="0"/>
              <a:t> </a:t>
            </a:r>
            <a:r>
              <a:rPr kumimoji="1" lang="en-US" altLang="zh-CN" b="1" dirty="0"/>
              <a:t>on</a:t>
            </a:r>
            <a:r>
              <a:rPr kumimoji="1" lang="zh-CN" altLang="en-US" b="1" dirty="0"/>
              <a:t> </a:t>
            </a:r>
            <a:r>
              <a:rPr kumimoji="1" lang="en-US" altLang="zh-CN" b="1" dirty="0"/>
              <a:t>different</a:t>
            </a:r>
            <a:r>
              <a:rPr kumimoji="1" lang="zh-CN" altLang="en-US" b="1" dirty="0"/>
              <a:t> </a:t>
            </a:r>
            <a:r>
              <a:rPr kumimoji="1" lang="en-US" altLang="zh-CN" b="1" dirty="0"/>
              <a:t>canvases</a:t>
            </a:r>
            <a:r>
              <a:rPr kumimoji="1" lang="zh-CN" altLang="en-US" b="1" dirty="0"/>
              <a:t> </a:t>
            </a:r>
            <a:r>
              <a:rPr kumimoji="1" lang="en-US" altLang="zh-CN" b="1" dirty="0">
                <a:solidFill>
                  <a:srgbClr val="C00000"/>
                </a:solidFill>
              </a:rPr>
              <a:t>(red</a:t>
            </a:r>
            <a:r>
              <a:rPr kumimoji="1" lang="zh-CN" altLang="en-US" b="1" dirty="0">
                <a:solidFill>
                  <a:srgbClr val="C00000"/>
                </a:solidFill>
              </a:rPr>
              <a:t> </a:t>
            </a:r>
            <a:r>
              <a:rPr kumimoji="1" lang="en-US" altLang="zh-CN" b="1" dirty="0">
                <a:solidFill>
                  <a:srgbClr val="C00000"/>
                </a:solidFill>
              </a:rPr>
              <a:t>rectangles)</a:t>
            </a:r>
            <a:endParaRPr kumimoji="1" lang="zh-CN" altLang="en-US" b="1" dirty="0">
              <a:solidFill>
                <a:srgbClr val="C00000"/>
              </a:solidFill>
            </a:endParaRPr>
          </a:p>
        </p:txBody>
      </p:sp>
      <p:sp>
        <p:nvSpPr>
          <p:cNvPr id="13" name="矩形 12">
            <a:extLst>
              <a:ext uri="{FF2B5EF4-FFF2-40B4-BE49-F238E27FC236}">
                <a16:creationId xmlns:a16="http://schemas.microsoft.com/office/drawing/2014/main" id="{AF76D5E8-4746-7B72-A31E-4DD8951997F0}"/>
              </a:ext>
            </a:extLst>
          </p:cNvPr>
          <p:cNvSpPr/>
          <p:nvPr/>
        </p:nvSpPr>
        <p:spPr>
          <a:xfrm>
            <a:off x="6456040" y="1412776"/>
            <a:ext cx="5112568" cy="50405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720FCE59-8F82-5B7E-8927-6C2ADC3E83AC}"/>
              </a:ext>
            </a:extLst>
          </p:cNvPr>
          <p:cNvSpPr/>
          <p:nvPr/>
        </p:nvSpPr>
        <p:spPr>
          <a:xfrm>
            <a:off x="6472006" y="2397066"/>
            <a:ext cx="5112568" cy="50405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C02B4CD7-BC3D-0EB8-5B72-4B5FEED8AC5B}"/>
              </a:ext>
            </a:extLst>
          </p:cNvPr>
          <p:cNvSpPr/>
          <p:nvPr/>
        </p:nvSpPr>
        <p:spPr>
          <a:xfrm>
            <a:off x="6487997" y="3386050"/>
            <a:ext cx="5112568" cy="50405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AC25722-CFF9-9EFE-6B95-536B446E660B}"/>
              </a:ext>
            </a:extLst>
          </p:cNvPr>
          <p:cNvSpPr/>
          <p:nvPr/>
        </p:nvSpPr>
        <p:spPr>
          <a:xfrm>
            <a:off x="6516933" y="4375034"/>
            <a:ext cx="5112568" cy="50405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07513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973B1-02E5-B84A-32EB-F0710DA1611A}"/>
              </a:ext>
            </a:extLst>
          </p:cNvPr>
          <p:cNvSpPr>
            <a:spLocks noGrp="1"/>
          </p:cNvSpPr>
          <p:nvPr>
            <p:ph type="title"/>
          </p:nvPr>
        </p:nvSpPr>
        <p:spPr/>
        <p:txBody>
          <a:bodyPr/>
          <a:lstStyle/>
          <a:p>
            <a:r>
              <a:rPr kumimoji="1" lang="en-US" altLang="zh-CN" dirty="0"/>
              <a:t>Class-wise</a:t>
            </a:r>
            <a:r>
              <a:rPr kumimoji="1" lang="zh-CN" altLang="en-US" dirty="0"/>
              <a:t> </a:t>
            </a:r>
            <a:r>
              <a:rPr kumimoji="1" lang="en-US" altLang="zh-CN" dirty="0"/>
              <a:t>Patterns</a:t>
            </a:r>
            <a:r>
              <a:rPr kumimoji="1" lang="zh-CN" altLang="en-US" dirty="0"/>
              <a:t> </a:t>
            </a:r>
            <a:r>
              <a:rPr kumimoji="1" lang="en-US" altLang="zh-CN" dirty="0"/>
              <a:t>Revealed</a:t>
            </a:r>
            <a:endParaRPr kumimoji="1" lang="zh-CN" altLang="en-US" dirty="0"/>
          </a:p>
        </p:txBody>
      </p:sp>
      <p:sp>
        <p:nvSpPr>
          <p:cNvPr id="12" name="文本框 11">
            <a:extLst>
              <a:ext uri="{FF2B5EF4-FFF2-40B4-BE49-F238E27FC236}">
                <a16:creationId xmlns:a16="http://schemas.microsoft.com/office/drawing/2014/main" id="{BE55F6B7-8D94-68E0-2B03-CF1522538E2F}"/>
              </a:ext>
            </a:extLst>
          </p:cNvPr>
          <p:cNvSpPr txBox="1"/>
          <p:nvPr/>
        </p:nvSpPr>
        <p:spPr>
          <a:xfrm>
            <a:off x="407368" y="5269083"/>
            <a:ext cx="6237210" cy="707886"/>
          </a:xfrm>
          <a:prstGeom prst="rect">
            <a:avLst/>
          </a:prstGeom>
          <a:noFill/>
        </p:spPr>
        <p:txBody>
          <a:bodyPr wrap="square" rtlCol="0">
            <a:spAutoFit/>
          </a:bodyPr>
          <a:lstStyle/>
          <a:p>
            <a:pPr algn="ctr"/>
            <a:r>
              <a:rPr kumimoji="1" lang="en-US" altLang="zh-CN" sz="2000" b="1" dirty="0"/>
              <a:t>Patterns</a:t>
            </a:r>
            <a:r>
              <a:rPr kumimoji="1" lang="zh-CN" altLang="en-US" sz="2000" b="1" dirty="0"/>
              <a:t> </a:t>
            </a:r>
            <a:r>
              <a:rPr kumimoji="1" lang="en-US" altLang="zh-CN" sz="2000" b="1" dirty="0"/>
              <a:t>extracted</a:t>
            </a:r>
            <a:r>
              <a:rPr kumimoji="1" lang="zh-CN" altLang="en-US" sz="2000" b="1" dirty="0"/>
              <a:t> </a:t>
            </a:r>
            <a:r>
              <a:rPr kumimoji="1" lang="en-US" altLang="zh-CN" sz="2000" b="1" dirty="0"/>
              <a:t>on</a:t>
            </a:r>
            <a:r>
              <a:rPr kumimoji="1" lang="zh-CN" altLang="en-US" sz="2000" b="1" dirty="0"/>
              <a:t> </a:t>
            </a:r>
            <a:r>
              <a:rPr kumimoji="1" lang="en-US" altLang="zh-CN" sz="2000" b="1" dirty="0"/>
              <a:t>original,</a:t>
            </a:r>
            <a:r>
              <a:rPr kumimoji="1" lang="zh-CN" altLang="en-US" sz="2000" b="1" dirty="0"/>
              <a:t> </a:t>
            </a:r>
            <a:r>
              <a:rPr kumimoji="1" lang="en-US" altLang="zh-CN" sz="2000" b="1" dirty="0"/>
              <a:t>non-robust,</a:t>
            </a:r>
            <a:r>
              <a:rPr kumimoji="1" lang="zh-CN" altLang="en-US" sz="2000" b="1" dirty="0"/>
              <a:t> </a:t>
            </a:r>
            <a:r>
              <a:rPr kumimoji="1" lang="en-US" altLang="zh-CN" sz="2000" b="1" dirty="0"/>
              <a:t>robust</a:t>
            </a:r>
            <a:r>
              <a:rPr kumimoji="1" lang="zh-CN" altLang="en-US" sz="2000" b="1" dirty="0"/>
              <a:t> </a:t>
            </a:r>
            <a:r>
              <a:rPr kumimoji="1" lang="en-US" altLang="zh-CN" sz="2000" b="1" dirty="0"/>
              <a:t>CIFAR-10and</a:t>
            </a:r>
            <a:r>
              <a:rPr kumimoji="1" lang="zh-CN" altLang="en-US" sz="2000" b="1" dirty="0"/>
              <a:t> </a:t>
            </a:r>
            <a:r>
              <a:rPr kumimoji="1" lang="en-US" altLang="zh-CN" sz="2000" b="1" dirty="0"/>
              <a:t>patterns</a:t>
            </a:r>
            <a:r>
              <a:rPr kumimoji="1" lang="zh-CN" altLang="en-US" sz="2000" b="1" dirty="0"/>
              <a:t> </a:t>
            </a:r>
            <a:r>
              <a:rPr kumimoji="1" lang="en-US" altLang="zh-CN" sz="2000" b="1" dirty="0"/>
              <a:t>of</a:t>
            </a:r>
            <a:r>
              <a:rPr kumimoji="1" lang="zh-CN" altLang="en-US" sz="2000" b="1" dirty="0"/>
              <a:t> </a:t>
            </a:r>
            <a:r>
              <a:rPr kumimoji="1" lang="en-US" altLang="zh-CN" sz="2000" b="1" dirty="0" err="1"/>
              <a:t>adversarially</a:t>
            </a:r>
            <a:r>
              <a:rPr kumimoji="1" lang="zh-CN" altLang="en-US" sz="2000" b="1" dirty="0"/>
              <a:t> </a:t>
            </a:r>
            <a:r>
              <a:rPr kumimoji="1" lang="en-US" altLang="zh-CN" sz="2000" b="1" dirty="0"/>
              <a:t>trained</a:t>
            </a:r>
            <a:r>
              <a:rPr kumimoji="1" lang="zh-CN" altLang="en-US" sz="2000" b="1" dirty="0"/>
              <a:t> </a:t>
            </a:r>
            <a:r>
              <a:rPr kumimoji="1" lang="en-US" altLang="zh-CN" sz="2000" b="1" dirty="0"/>
              <a:t>models</a:t>
            </a:r>
            <a:endParaRPr kumimoji="1" lang="zh-CN" altLang="en-US" sz="2000" b="1" dirty="0">
              <a:solidFill>
                <a:srgbClr val="C00000"/>
              </a:solidFill>
            </a:endParaRPr>
          </a:p>
        </p:txBody>
      </p:sp>
      <p:pic>
        <p:nvPicPr>
          <p:cNvPr id="3" name="图片 2">
            <a:extLst>
              <a:ext uri="{FF2B5EF4-FFF2-40B4-BE49-F238E27FC236}">
                <a16:creationId xmlns:a16="http://schemas.microsoft.com/office/drawing/2014/main" id="{AF7451B1-DD06-A0EF-60B2-5A531354D270}"/>
              </a:ext>
            </a:extLst>
          </p:cNvPr>
          <p:cNvPicPr>
            <a:picLocks noChangeAspect="1"/>
          </p:cNvPicPr>
          <p:nvPr/>
        </p:nvPicPr>
        <p:blipFill>
          <a:blip r:embed="rId2"/>
          <a:stretch>
            <a:fillRect/>
          </a:stretch>
        </p:blipFill>
        <p:spPr>
          <a:xfrm>
            <a:off x="669486" y="1588917"/>
            <a:ext cx="5712974" cy="3096344"/>
          </a:xfrm>
          <a:prstGeom prst="rect">
            <a:avLst/>
          </a:prstGeom>
        </p:spPr>
      </p:pic>
      <p:pic>
        <p:nvPicPr>
          <p:cNvPr id="7" name="图片 6">
            <a:extLst>
              <a:ext uri="{FF2B5EF4-FFF2-40B4-BE49-F238E27FC236}">
                <a16:creationId xmlns:a16="http://schemas.microsoft.com/office/drawing/2014/main" id="{A43E3D28-CED0-9EBB-FB81-EFC0A0F18AED}"/>
              </a:ext>
            </a:extLst>
          </p:cNvPr>
          <p:cNvPicPr>
            <a:picLocks noChangeAspect="1"/>
          </p:cNvPicPr>
          <p:nvPr/>
        </p:nvPicPr>
        <p:blipFill>
          <a:blip r:embed="rId3"/>
          <a:stretch>
            <a:fillRect/>
          </a:stretch>
        </p:blipFill>
        <p:spPr>
          <a:xfrm>
            <a:off x="7248128" y="1782319"/>
            <a:ext cx="4392488" cy="2842198"/>
          </a:xfrm>
          <a:prstGeom prst="rect">
            <a:avLst/>
          </a:prstGeom>
        </p:spPr>
      </p:pic>
      <p:sp>
        <p:nvSpPr>
          <p:cNvPr id="17" name="文本框 16">
            <a:extLst>
              <a:ext uri="{FF2B5EF4-FFF2-40B4-BE49-F238E27FC236}">
                <a16:creationId xmlns:a16="http://schemas.microsoft.com/office/drawing/2014/main" id="{12008947-9CB3-0746-E35D-CEA9BCD6F2D6}"/>
              </a:ext>
            </a:extLst>
          </p:cNvPr>
          <p:cNvSpPr txBox="1"/>
          <p:nvPr/>
        </p:nvSpPr>
        <p:spPr>
          <a:xfrm>
            <a:off x="6888088" y="5269083"/>
            <a:ext cx="4752528" cy="707886"/>
          </a:xfrm>
          <a:prstGeom prst="rect">
            <a:avLst/>
          </a:prstGeom>
          <a:noFill/>
        </p:spPr>
        <p:txBody>
          <a:bodyPr wrap="square" rtlCol="0">
            <a:spAutoFit/>
          </a:bodyPr>
          <a:lstStyle/>
          <a:p>
            <a:pPr algn="ctr"/>
            <a:r>
              <a:rPr kumimoji="1" lang="en-US" altLang="zh-CN" sz="2000" b="1" dirty="0">
                <a:solidFill>
                  <a:srgbClr val="C00000"/>
                </a:solidFill>
              </a:rPr>
              <a:t>Predictive</a:t>
            </a:r>
            <a:r>
              <a:rPr kumimoji="1" lang="zh-CN" altLang="en-US" sz="2000" b="1" dirty="0">
                <a:solidFill>
                  <a:srgbClr val="C00000"/>
                </a:solidFill>
              </a:rPr>
              <a:t> </a:t>
            </a:r>
            <a:r>
              <a:rPr kumimoji="1" lang="en-US" altLang="zh-CN" sz="2000" b="1" dirty="0">
                <a:solidFill>
                  <a:srgbClr val="C00000"/>
                </a:solidFill>
              </a:rPr>
              <a:t>power</a:t>
            </a:r>
            <a:r>
              <a:rPr kumimoji="1" lang="zh-CN" altLang="en-US" sz="2000" b="1" dirty="0">
                <a:solidFill>
                  <a:srgbClr val="C00000"/>
                </a:solidFill>
              </a:rPr>
              <a:t> </a:t>
            </a:r>
            <a:r>
              <a:rPr kumimoji="1" lang="en-US" altLang="zh-CN" sz="2000" b="1" dirty="0">
                <a:solidFill>
                  <a:srgbClr val="C00000"/>
                </a:solidFill>
              </a:rPr>
              <a:t>of</a:t>
            </a:r>
            <a:r>
              <a:rPr kumimoji="1" lang="zh-CN" altLang="en-US" sz="2000" b="1" dirty="0">
                <a:solidFill>
                  <a:srgbClr val="C00000"/>
                </a:solidFill>
              </a:rPr>
              <a:t> </a:t>
            </a:r>
            <a:r>
              <a:rPr kumimoji="1" lang="en-US" altLang="zh-CN" sz="2000" b="1" dirty="0">
                <a:solidFill>
                  <a:srgbClr val="C00000"/>
                </a:solidFill>
              </a:rPr>
              <a:t>different</a:t>
            </a:r>
            <a:r>
              <a:rPr kumimoji="1" lang="zh-CN" altLang="en-US" sz="2000" b="1" dirty="0">
                <a:solidFill>
                  <a:srgbClr val="C00000"/>
                </a:solidFill>
              </a:rPr>
              <a:t> </a:t>
            </a:r>
            <a:r>
              <a:rPr kumimoji="1" lang="en-US" altLang="zh-CN" sz="2000" b="1" dirty="0">
                <a:solidFill>
                  <a:srgbClr val="C00000"/>
                </a:solidFill>
              </a:rPr>
              <a:t>sizes</a:t>
            </a:r>
            <a:r>
              <a:rPr kumimoji="1" lang="zh-CN" altLang="en-US" sz="2000" b="1" dirty="0">
                <a:solidFill>
                  <a:srgbClr val="C00000"/>
                </a:solidFill>
              </a:rPr>
              <a:t> </a:t>
            </a:r>
            <a:r>
              <a:rPr kumimoji="1" lang="en-US" altLang="zh-CN" sz="2000" b="1" dirty="0">
                <a:solidFill>
                  <a:srgbClr val="C00000"/>
                </a:solidFill>
              </a:rPr>
              <a:t>of</a:t>
            </a:r>
            <a:r>
              <a:rPr kumimoji="1" lang="zh-CN" altLang="en-US" sz="2000" b="1" dirty="0">
                <a:solidFill>
                  <a:srgbClr val="C00000"/>
                </a:solidFill>
              </a:rPr>
              <a:t> </a:t>
            </a:r>
            <a:r>
              <a:rPr kumimoji="1" lang="en-US" altLang="zh-CN" sz="2000" b="1" dirty="0">
                <a:solidFill>
                  <a:srgbClr val="C00000"/>
                </a:solidFill>
              </a:rPr>
              <a:t>patterns</a:t>
            </a:r>
            <a:endParaRPr kumimoji="1" lang="zh-CN" altLang="en-US" sz="2000" b="1" dirty="0">
              <a:solidFill>
                <a:srgbClr val="C00000"/>
              </a:solidFill>
            </a:endParaRPr>
          </a:p>
        </p:txBody>
      </p:sp>
    </p:spTree>
    <p:extLst>
      <p:ext uri="{BB962C8B-B14F-4D97-AF65-F5344CB8AC3E}">
        <p14:creationId xmlns:p14="http://schemas.microsoft.com/office/powerpoint/2010/main" val="3425664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7E7E3-9549-0AA9-B66B-3C60C6055350}"/>
              </a:ext>
            </a:extLst>
          </p:cNvPr>
          <p:cNvSpPr>
            <a:spLocks noGrp="1"/>
          </p:cNvSpPr>
          <p:nvPr>
            <p:ph type="title"/>
          </p:nvPr>
        </p:nvSpPr>
        <p:spPr/>
        <p:txBody>
          <a:bodyPr/>
          <a:lstStyle/>
          <a:p>
            <a:r>
              <a:rPr kumimoji="1" lang="en-US" altLang="zh-CN" dirty="0"/>
              <a:t>Inference</a:t>
            </a:r>
            <a:r>
              <a:rPr kumimoji="1" lang="zh-CN" altLang="en-US" dirty="0"/>
              <a:t> </a:t>
            </a:r>
            <a:r>
              <a:rPr kumimoji="1" lang="en-US" altLang="zh-CN" dirty="0"/>
              <a:t>Mechanism</a:t>
            </a:r>
            <a:endParaRPr kumimoji="1" lang="zh-CN" altLang="en-US" dirty="0"/>
          </a:p>
        </p:txBody>
      </p:sp>
      <p:sp>
        <p:nvSpPr>
          <p:cNvPr id="5" name="文本框 4">
            <a:extLst>
              <a:ext uri="{FF2B5EF4-FFF2-40B4-BE49-F238E27FC236}">
                <a16:creationId xmlns:a16="http://schemas.microsoft.com/office/drawing/2014/main" id="{577812C5-1479-53EF-1EBB-FA616BB8036C}"/>
              </a:ext>
            </a:extLst>
          </p:cNvPr>
          <p:cNvSpPr txBox="1"/>
          <p:nvPr/>
        </p:nvSpPr>
        <p:spPr>
          <a:xfrm>
            <a:off x="6525100" y="1194537"/>
            <a:ext cx="4382290" cy="369332"/>
          </a:xfrm>
          <a:prstGeom prst="rect">
            <a:avLst/>
          </a:prstGeom>
          <a:noFill/>
        </p:spPr>
        <p:txBody>
          <a:bodyPr wrap="none" rtlCol="0">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Class</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Activation</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Map</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(Grad-CAM)</a:t>
            </a:r>
            <a:endParaRPr kumimoji="1" lang="zh-CN" altLang="en-US" b="1"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DFCE224E-1DFA-E869-D26D-F85FBF07658C}"/>
              </a:ext>
            </a:extLst>
          </p:cNvPr>
          <p:cNvSpPr txBox="1"/>
          <p:nvPr/>
        </p:nvSpPr>
        <p:spPr>
          <a:xfrm>
            <a:off x="480265" y="1245089"/>
            <a:ext cx="4680518" cy="369332"/>
          </a:xfrm>
          <a:prstGeom prst="rect">
            <a:avLst/>
          </a:prstGeom>
          <a:noFill/>
        </p:spPr>
        <p:txBody>
          <a:bodyPr wrap="square">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Guided</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Backpropagation</a:t>
            </a:r>
          </a:p>
        </p:txBody>
      </p:sp>
      <p:sp>
        <p:nvSpPr>
          <p:cNvPr id="12" name="文本框 11">
            <a:extLst>
              <a:ext uri="{FF2B5EF4-FFF2-40B4-BE49-F238E27FC236}">
                <a16:creationId xmlns:a16="http://schemas.microsoft.com/office/drawing/2014/main" id="{6DC3EB51-F52B-CFB8-06CC-991C1C27BE0B}"/>
              </a:ext>
            </a:extLst>
          </p:cNvPr>
          <p:cNvSpPr txBox="1"/>
          <p:nvPr/>
        </p:nvSpPr>
        <p:spPr>
          <a:xfrm>
            <a:off x="349587" y="5681356"/>
            <a:ext cx="11492825" cy="523220"/>
          </a:xfrm>
          <a:prstGeom prst="rect">
            <a:avLst/>
          </a:prstGeom>
          <a:noFill/>
        </p:spPr>
        <p:txBody>
          <a:bodyPr wrap="square" rtlCol="0">
            <a:spAutoFit/>
          </a:bodyPr>
          <a:lstStyle/>
          <a:p>
            <a:r>
              <a:rPr kumimoji="1" lang="en-US" altLang="zh-CN" sz="1400" dirty="0" err="1">
                <a:latin typeface="Microsoft YaHei" panose="020B0503020204020204" pitchFamily="34" charset="-122"/>
                <a:ea typeface="Microsoft YaHei" panose="020B0503020204020204" pitchFamily="34" charset="-122"/>
              </a:rPr>
              <a:t>Selvaraju</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et al. Grad-cam: Visual explanations from deep networks via gradient-based localization.</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ICCV</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2017.</a:t>
            </a:r>
          </a:p>
          <a:p>
            <a:r>
              <a:rPr kumimoji="1" lang="en-US" altLang="zh-CN" sz="1400" dirty="0" err="1">
                <a:latin typeface="Microsoft YaHei" panose="020B0503020204020204" pitchFamily="34" charset="-122"/>
                <a:ea typeface="Microsoft YaHei" panose="020B0503020204020204" pitchFamily="34" charset="-122"/>
              </a:rPr>
              <a:t>Springenberg</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et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al.</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Striving for Simplicity: The All Convolutional Net,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ICLR</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2015.</a:t>
            </a:r>
          </a:p>
        </p:txBody>
      </p:sp>
      <p:pic>
        <p:nvPicPr>
          <p:cNvPr id="13" name="图片 12">
            <a:extLst>
              <a:ext uri="{FF2B5EF4-FFF2-40B4-BE49-F238E27FC236}">
                <a16:creationId xmlns:a16="http://schemas.microsoft.com/office/drawing/2014/main" id="{01161265-F1E7-61D7-948D-A881C5D15342}"/>
              </a:ext>
            </a:extLst>
          </p:cNvPr>
          <p:cNvPicPr>
            <a:picLocks noChangeAspect="1"/>
          </p:cNvPicPr>
          <p:nvPr/>
        </p:nvPicPr>
        <p:blipFill>
          <a:blip r:embed="rId2"/>
          <a:stretch>
            <a:fillRect/>
          </a:stretch>
        </p:blipFill>
        <p:spPr>
          <a:xfrm>
            <a:off x="6525100" y="1643564"/>
            <a:ext cx="3243308" cy="1959045"/>
          </a:xfrm>
          <a:prstGeom prst="rect">
            <a:avLst/>
          </a:prstGeom>
        </p:spPr>
      </p:pic>
      <p:pic>
        <p:nvPicPr>
          <p:cNvPr id="14" name="图片 13">
            <a:extLst>
              <a:ext uri="{FF2B5EF4-FFF2-40B4-BE49-F238E27FC236}">
                <a16:creationId xmlns:a16="http://schemas.microsoft.com/office/drawing/2014/main" id="{6F2A3640-0DC1-77F5-E9D9-34CF526AD99A}"/>
              </a:ext>
            </a:extLst>
          </p:cNvPr>
          <p:cNvPicPr>
            <a:picLocks noChangeAspect="1"/>
          </p:cNvPicPr>
          <p:nvPr/>
        </p:nvPicPr>
        <p:blipFill>
          <a:blip r:embed="rId3"/>
          <a:stretch>
            <a:fillRect/>
          </a:stretch>
        </p:blipFill>
        <p:spPr>
          <a:xfrm>
            <a:off x="6600056" y="3619403"/>
            <a:ext cx="3243308" cy="1930799"/>
          </a:xfrm>
          <a:prstGeom prst="rect">
            <a:avLst/>
          </a:prstGeom>
        </p:spPr>
      </p:pic>
      <p:pic>
        <p:nvPicPr>
          <p:cNvPr id="10242" name="Picture 2">
            <a:extLst>
              <a:ext uri="{FF2B5EF4-FFF2-40B4-BE49-F238E27FC236}">
                <a16:creationId xmlns:a16="http://schemas.microsoft.com/office/drawing/2014/main" id="{524D88FB-4217-1265-79A2-51D8030AED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1987683"/>
            <a:ext cx="4546600" cy="265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462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D72BB-F331-93DA-7065-278F3123C1B1}"/>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rPr>
              <a:t>Guided</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Backpropagation</a:t>
            </a:r>
            <a:endParaRPr kumimoji="1" lang="zh-CN" altLang="en-US" dirty="0"/>
          </a:p>
        </p:txBody>
      </p:sp>
      <p:sp>
        <p:nvSpPr>
          <p:cNvPr id="4" name="文本框 3">
            <a:extLst>
              <a:ext uri="{FF2B5EF4-FFF2-40B4-BE49-F238E27FC236}">
                <a16:creationId xmlns:a16="http://schemas.microsoft.com/office/drawing/2014/main" id="{F8320228-5497-160A-496B-B08F24FDFAD2}"/>
              </a:ext>
            </a:extLst>
          </p:cNvPr>
          <p:cNvSpPr txBox="1"/>
          <p:nvPr/>
        </p:nvSpPr>
        <p:spPr>
          <a:xfrm>
            <a:off x="911424" y="5786100"/>
            <a:ext cx="9937104" cy="523220"/>
          </a:xfrm>
          <a:prstGeom prst="rect">
            <a:avLst/>
          </a:prstGeom>
          <a:noFill/>
        </p:spPr>
        <p:txBody>
          <a:bodyPr wrap="square" rtlCol="0">
            <a:spAutoFit/>
          </a:bodyPr>
          <a:lstStyle/>
          <a:p>
            <a:r>
              <a:rPr kumimoji="1" lang="en-AU" altLang="zh-CN" sz="1400" dirty="0" err="1">
                <a:latin typeface="Microsoft YaHei" panose="020B0503020204020204" pitchFamily="34" charset="-122"/>
                <a:ea typeface="Microsoft YaHei" panose="020B0503020204020204" pitchFamily="34" charset="-122"/>
              </a:rPr>
              <a:t>Springenberg</a:t>
            </a:r>
            <a:r>
              <a:rPr kumimoji="1" lang="en-AU" altLang="zh-CN" sz="1400" dirty="0">
                <a:latin typeface="Microsoft YaHei" panose="020B0503020204020204" pitchFamily="34" charset="-122"/>
                <a:ea typeface="Microsoft YaHei" panose="020B0503020204020204" pitchFamily="34" charset="-122"/>
              </a:rPr>
              <a:t> et al. Striving for Simplicity: The All Convolutional Net, ICLR 2015.</a:t>
            </a:r>
            <a:r>
              <a:rPr kumimoji="1" lang="zh-CN" altLang="en-US" sz="1400" dirty="0">
                <a:latin typeface="Microsoft YaHei" panose="020B0503020204020204" pitchFamily="34" charset="-122"/>
                <a:ea typeface="Microsoft YaHei" panose="020B0503020204020204" pitchFamily="34" charset="-122"/>
              </a:rPr>
              <a:t> </a:t>
            </a:r>
            <a:r>
              <a:rPr kumimoji="1" lang="en-AU" altLang="zh-CN" sz="1400" dirty="0">
                <a:latin typeface="Microsoft YaHei" panose="020B0503020204020204" pitchFamily="34" charset="-122"/>
                <a:ea typeface="Microsoft YaHei" panose="020B0503020204020204" pitchFamily="34" charset="-122"/>
              </a:rPr>
              <a:t>https://</a:t>
            </a:r>
            <a:r>
              <a:rPr kumimoji="1" lang="en-AU" altLang="zh-CN" sz="1400" dirty="0" err="1">
                <a:latin typeface="Microsoft YaHei" panose="020B0503020204020204" pitchFamily="34" charset="-122"/>
                <a:ea typeface="Microsoft YaHei" panose="020B0503020204020204" pitchFamily="34" charset="-122"/>
              </a:rPr>
              <a:t>medium.com</a:t>
            </a:r>
            <a:r>
              <a:rPr kumimoji="1" lang="en-AU" altLang="zh-CN" sz="1400" dirty="0">
                <a:latin typeface="Microsoft YaHei" panose="020B0503020204020204" pitchFamily="34" charset="-122"/>
                <a:ea typeface="Microsoft YaHei" panose="020B0503020204020204" pitchFamily="34" charset="-122"/>
              </a:rPr>
              <a:t>/@chinesh4/generalized-way-of-interpreting-cnns-a7d1b0178709</a:t>
            </a:r>
          </a:p>
        </p:txBody>
      </p:sp>
      <p:pic>
        <p:nvPicPr>
          <p:cNvPr id="11266" name="Picture 2">
            <a:extLst>
              <a:ext uri="{FF2B5EF4-FFF2-40B4-BE49-F238E27FC236}">
                <a16:creationId xmlns:a16="http://schemas.microsoft.com/office/drawing/2014/main" id="{C6F005B1-CDE6-DC41-205C-0F56BFE81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60" y="1052736"/>
            <a:ext cx="4762500" cy="10541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68349A9-34C5-6FBE-3D69-655D5D558890}"/>
              </a:ext>
            </a:extLst>
          </p:cNvPr>
          <p:cNvSpPr txBox="1"/>
          <p:nvPr/>
        </p:nvSpPr>
        <p:spPr>
          <a:xfrm>
            <a:off x="1588259" y="1463660"/>
            <a:ext cx="1920013" cy="369332"/>
          </a:xfrm>
          <a:prstGeom prst="rect">
            <a:avLst/>
          </a:prstGeom>
          <a:noFill/>
        </p:spPr>
        <p:txBody>
          <a:bodyPr wrap="none" rtlCol="0">
            <a:spAutoFit/>
          </a:bodyPr>
          <a:lstStyle/>
          <a:p>
            <a:r>
              <a:rPr kumimoji="1" lang="en-US" altLang="zh-CN" dirty="0" err="1"/>
              <a:t>ReLU</a:t>
            </a:r>
            <a:r>
              <a:rPr kumimoji="1" lang="zh-CN" altLang="en-US" dirty="0"/>
              <a:t> </a:t>
            </a:r>
            <a:r>
              <a:rPr kumimoji="1" lang="en-US" altLang="zh-CN" dirty="0"/>
              <a:t>forward</a:t>
            </a:r>
            <a:r>
              <a:rPr kumimoji="1" lang="zh-CN" altLang="en-US" dirty="0"/>
              <a:t> </a:t>
            </a:r>
            <a:r>
              <a:rPr kumimoji="1" lang="en-US" altLang="zh-CN" dirty="0"/>
              <a:t>pass</a:t>
            </a:r>
            <a:endParaRPr kumimoji="1" lang="zh-CN" altLang="en-US" dirty="0"/>
          </a:p>
        </p:txBody>
      </p:sp>
      <p:pic>
        <p:nvPicPr>
          <p:cNvPr id="11268" name="Picture 4">
            <a:extLst>
              <a:ext uri="{FF2B5EF4-FFF2-40B4-BE49-F238E27FC236}">
                <a16:creationId xmlns:a16="http://schemas.microsoft.com/office/drawing/2014/main" id="{9752BFEA-78E1-0E06-0F5A-DAFAA0F72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546" y="2252681"/>
            <a:ext cx="5976094" cy="103791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302DD75-89C2-D2E7-8620-966691D75CB8}"/>
              </a:ext>
            </a:extLst>
          </p:cNvPr>
          <p:cNvSpPr txBox="1"/>
          <p:nvPr/>
        </p:nvSpPr>
        <p:spPr>
          <a:xfrm>
            <a:off x="1588259" y="2586970"/>
            <a:ext cx="2085571" cy="369332"/>
          </a:xfrm>
          <a:prstGeom prst="rect">
            <a:avLst/>
          </a:prstGeom>
          <a:noFill/>
        </p:spPr>
        <p:txBody>
          <a:bodyPr wrap="none" rtlCol="0">
            <a:spAutoFit/>
          </a:bodyPr>
          <a:lstStyle/>
          <a:p>
            <a:r>
              <a:rPr kumimoji="1" lang="en-US" altLang="zh-CN" dirty="0" err="1"/>
              <a:t>ReLU</a:t>
            </a:r>
            <a:r>
              <a:rPr kumimoji="1" lang="zh-CN" altLang="en-US" dirty="0"/>
              <a:t> </a:t>
            </a:r>
            <a:r>
              <a:rPr kumimoji="1" lang="en-US" altLang="zh-CN" dirty="0"/>
              <a:t>backward</a:t>
            </a:r>
            <a:r>
              <a:rPr kumimoji="1" lang="zh-CN" altLang="en-US" dirty="0"/>
              <a:t> </a:t>
            </a:r>
            <a:r>
              <a:rPr kumimoji="1" lang="en-US" altLang="zh-CN" dirty="0"/>
              <a:t>pass</a:t>
            </a:r>
            <a:endParaRPr kumimoji="1" lang="zh-CN" altLang="en-US" dirty="0"/>
          </a:p>
        </p:txBody>
      </p:sp>
      <p:pic>
        <p:nvPicPr>
          <p:cNvPr id="11270" name="Picture 6">
            <a:extLst>
              <a:ext uri="{FF2B5EF4-FFF2-40B4-BE49-F238E27FC236}">
                <a16:creationId xmlns:a16="http://schemas.microsoft.com/office/drawing/2014/main" id="{698F43CE-EA46-1670-8CBE-C201E1666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760" y="3340998"/>
            <a:ext cx="6048672" cy="107639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CE7ACD6-5048-E387-C77A-245B9E6B85FE}"/>
              </a:ext>
            </a:extLst>
          </p:cNvPr>
          <p:cNvSpPr txBox="1"/>
          <p:nvPr/>
        </p:nvSpPr>
        <p:spPr>
          <a:xfrm>
            <a:off x="1588259" y="3717033"/>
            <a:ext cx="2400722" cy="369332"/>
          </a:xfrm>
          <a:prstGeom prst="rect">
            <a:avLst/>
          </a:prstGeom>
          <a:noFill/>
        </p:spPr>
        <p:txBody>
          <a:bodyPr wrap="none" rtlCol="0">
            <a:spAutoFit/>
          </a:bodyPr>
          <a:lstStyle/>
          <a:p>
            <a:r>
              <a:rPr kumimoji="1" lang="en-US" altLang="zh-CN" dirty="0"/>
              <a:t>Deconvolution</a:t>
            </a:r>
            <a:r>
              <a:rPr kumimoji="1" lang="zh-CN" altLang="en-US" dirty="0"/>
              <a:t> </a:t>
            </a:r>
            <a:r>
              <a:rPr kumimoji="1" lang="en-US" altLang="zh-CN" dirty="0"/>
              <a:t>for</a:t>
            </a:r>
            <a:r>
              <a:rPr kumimoji="1" lang="zh-CN" altLang="en-US" dirty="0"/>
              <a:t> </a:t>
            </a:r>
            <a:r>
              <a:rPr kumimoji="1" lang="en-US" altLang="zh-CN" dirty="0" err="1"/>
              <a:t>ReLU</a:t>
            </a:r>
            <a:endParaRPr kumimoji="1" lang="zh-CN" altLang="en-US" dirty="0"/>
          </a:p>
        </p:txBody>
      </p:sp>
      <p:sp>
        <p:nvSpPr>
          <p:cNvPr id="10" name="文本框 9">
            <a:extLst>
              <a:ext uri="{FF2B5EF4-FFF2-40B4-BE49-F238E27FC236}">
                <a16:creationId xmlns:a16="http://schemas.microsoft.com/office/drawing/2014/main" id="{F45B3972-A16B-7865-B52A-631B5B778E3C}"/>
              </a:ext>
            </a:extLst>
          </p:cNvPr>
          <p:cNvSpPr txBox="1"/>
          <p:nvPr/>
        </p:nvSpPr>
        <p:spPr>
          <a:xfrm>
            <a:off x="1588259" y="4662790"/>
            <a:ext cx="2494081" cy="369332"/>
          </a:xfrm>
          <a:prstGeom prst="rect">
            <a:avLst/>
          </a:prstGeom>
          <a:noFill/>
        </p:spPr>
        <p:txBody>
          <a:bodyPr wrap="none" rtlCol="0">
            <a:spAutoFit/>
          </a:bodyPr>
          <a:lstStyle/>
          <a:p>
            <a:r>
              <a:rPr kumimoji="1" lang="en-US" altLang="zh-CN" dirty="0"/>
              <a:t>Guided</a:t>
            </a:r>
            <a:r>
              <a:rPr kumimoji="1" lang="zh-CN" altLang="en-US" dirty="0"/>
              <a:t> </a:t>
            </a:r>
            <a:r>
              <a:rPr kumimoji="1" lang="en-US" altLang="zh-CN" dirty="0"/>
              <a:t>Backpropagation</a:t>
            </a:r>
            <a:endParaRPr kumimoji="1" lang="zh-CN" altLang="en-US" dirty="0"/>
          </a:p>
        </p:txBody>
      </p:sp>
      <p:pic>
        <p:nvPicPr>
          <p:cNvPr id="11272" name="Picture 8">
            <a:extLst>
              <a:ext uri="{FF2B5EF4-FFF2-40B4-BE49-F238E27FC236}">
                <a16:creationId xmlns:a16="http://schemas.microsoft.com/office/drawing/2014/main" id="{DFC58255-CF32-4305-CBA3-1D88B4F53E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784" y="4600030"/>
            <a:ext cx="5688632" cy="94810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线连接符 11">
            <a:extLst>
              <a:ext uri="{FF2B5EF4-FFF2-40B4-BE49-F238E27FC236}">
                <a16:creationId xmlns:a16="http://schemas.microsoft.com/office/drawing/2014/main" id="{25845F26-643C-7446-72B8-DF23CFC73678}"/>
              </a:ext>
            </a:extLst>
          </p:cNvPr>
          <p:cNvCxnSpPr>
            <a:cxnSpLocks/>
          </p:cNvCxnSpPr>
          <p:nvPr/>
        </p:nvCxnSpPr>
        <p:spPr>
          <a:xfrm>
            <a:off x="1343472" y="2229472"/>
            <a:ext cx="9937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6B105FB6-FDFD-7C80-6AD2-C9E2536DFB77}"/>
              </a:ext>
            </a:extLst>
          </p:cNvPr>
          <p:cNvCxnSpPr>
            <a:cxnSpLocks/>
          </p:cNvCxnSpPr>
          <p:nvPr/>
        </p:nvCxnSpPr>
        <p:spPr>
          <a:xfrm>
            <a:off x="1343472" y="3429000"/>
            <a:ext cx="9937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61E46297-658F-A735-CA6B-31C778FC8163}"/>
              </a:ext>
            </a:extLst>
          </p:cNvPr>
          <p:cNvCxnSpPr>
            <a:cxnSpLocks/>
          </p:cNvCxnSpPr>
          <p:nvPr/>
        </p:nvCxnSpPr>
        <p:spPr>
          <a:xfrm>
            <a:off x="1343472" y="4509120"/>
            <a:ext cx="9937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F490E38E-C019-1CDA-8A32-E55C3B1441E4}"/>
              </a:ext>
            </a:extLst>
          </p:cNvPr>
          <p:cNvCxnSpPr>
            <a:cxnSpLocks/>
          </p:cNvCxnSpPr>
          <p:nvPr/>
        </p:nvCxnSpPr>
        <p:spPr>
          <a:xfrm>
            <a:off x="1343472" y="1196752"/>
            <a:ext cx="9937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83A8287B-A252-097E-EE51-9BEFD94EEA29}"/>
              </a:ext>
            </a:extLst>
          </p:cNvPr>
          <p:cNvCxnSpPr>
            <a:cxnSpLocks/>
          </p:cNvCxnSpPr>
          <p:nvPr/>
        </p:nvCxnSpPr>
        <p:spPr>
          <a:xfrm>
            <a:off x="1343472" y="5548135"/>
            <a:ext cx="99371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910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2ED3D-365C-93D7-7AAA-E5080F9C8F79}"/>
              </a:ext>
            </a:extLst>
          </p:cNvPr>
          <p:cNvSpPr>
            <a:spLocks noGrp="1"/>
          </p:cNvSpPr>
          <p:nvPr>
            <p:ph type="title"/>
          </p:nvPr>
        </p:nvSpPr>
        <p:spPr/>
        <p:txBody>
          <a:bodyPr/>
          <a:lstStyle/>
          <a:p>
            <a:r>
              <a:rPr kumimoji="1" lang="en-US" altLang="zh-CN" dirty="0"/>
              <a:t>Class</a:t>
            </a:r>
            <a:r>
              <a:rPr kumimoji="1" lang="zh-CN" altLang="en-US" dirty="0"/>
              <a:t> </a:t>
            </a:r>
            <a:r>
              <a:rPr kumimoji="1" lang="en-US" altLang="zh-CN" dirty="0"/>
              <a:t>Activation</a:t>
            </a:r>
            <a:r>
              <a:rPr kumimoji="1" lang="zh-CN" altLang="en-US" dirty="0"/>
              <a:t> </a:t>
            </a:r>
            <a:r>
              <a:rPr kumimoji="1" lang="en-US" altLang="zh-CN" dirty="0"/>
              <a:t>Mapping</a:t>
            </a:r>
            <a:r>
              <a:rPr kumimoji="1" lang="zh-CN" altLang="en-US" dirty="0"/>
              <a:t> </a:t>
            </a:r>
            <a:r>
              <a:rPr kumimoji="1" lang="en-US" altLang="zh-CN" dirty="0"/>
              <a:t>(CAM)</a:t>
            </a:r>
            <a:endParaRPr kumimoji="1" lang="zh-CN" altLang="en-US" dirty="0"/>
          </a:p>
        </p:txBody>
      </p:sp>
      <p:sp>
        <p:nvSpPr>
          <p:cNvPr id="6" name="文本框 5">
            <a:extLst>
              <a:ext uri="{FF2B5EF4-FFF2-40B4-BE49-F238E27FC236}">
                <a16:creationId xmlns:a16="http://schemas.microsoft.com/office/drawing/2014/main" id="{44501565-47C6-0AC3-80C7-256F4E556253}"/>
              </a:ext>
            </a:extLst>
          </p:cNvPr>
          <p:cNvSpPr txBox="1"/>
          <p:nvPr/>
        </p:nvSpPr>
        <p:spPr>
          <a:xfrm>
            <a:off x="911424" y="5786100"/>
            <a:ext cx="9937104" cy="523220"/>
          </a:xfrm>
          <a:prstGeom prst="rect">
            <a:avLst/>
          </a:prstGeom>
          <a:noFill/>
        </p:spPr>
        <p:txBody>
          <a:bodyPr wrap="square" rtlCol="0">
            <a:spAutoFit/>
          </a:bodyPr>
          <a:lstStyle/>
          <a:p>
            <a:r>
              <a:rPr kumimoji="1" lang="en-AU" altLang="zh-CN" sz="1400" dirty="0">
                <a:latin typeface="Microsoft YaHei" panose="020B0503020204020204" pitchFamily="34" charset="-122"/>
                <a:ea typeface="Microsoft YaHei" panose="020B0503020204020204" pitchFamily="34" charset="-122"/>
              </a:rPr>
              <a:t>Zhou</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et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al</a:t>
            </a:r>
            <a:r>
              <a:rPr kumimoji="1" lang="en-AU" altLang="zh-CN" sz="1400" dirty="0">
                <a:latin typeface="Microsoft YaHei" panose="020B0503020204020204" pitchFamily="34" charset="-122"/>
                <a:ea typeface="Microsoft YaHei" panose="020B0503020204020204" pitchFamily="34" charset="-122"/>
              </a:rPr>
              <a:t>. Learning Deep Features for Discriminative Localization. CVPR, 2016.</a:t>
            </a:r>
            <a:r>
              <a:rPr kumimoji="1" lang="zh-CN" altLang="en-US" sz="1400" dirty="0">
                <a:latin typeface="Microsoft YaHei" panose="020B0503020204020204" pitchFamily="34" charset="-122"/>
                <a:ea typeface="Microsoft YaHei" panose="020B0503020204020204" pitchFamily="34" charset="-122"/>
              </a:rPr>
              <a:t> </a:t>
            </a:r>
            <a:r>
              <a:rPr kumimoji="1" lang="en-AU" altLang="zh-CN" sz="1400" dirty="0">
                <a:latin typeface="Microsoft YaHei" panose="020B0503020204020204" pitchFamily="34" charset="-122"/>
                <a:ea typeface="Microsoft YaHei" panose="020B0503020204020204" pitchFamily="34" charset="-122"/>
              </a:rPr>
              <a:t>https://</a:t>
            </a:r>
            <a:r>
              <a:rPr kumimoji="1" lang="en-AU" altLang="zh-CN" sz="1400" dirty="0" err="1">
                <a:latin typeface="Microsoft YaHei" panose="020B0503020204020204" pitchFamily="34" charset="-122"/>
                <a:ea typeface="Microsoft YaHei" panose="020B0503020204020204" pitchFamily="34" charset="-122"/>
              </a:rPr>
              <a:t>medium.com</a:t>
            </a:r>
            <a:r>
              <a:rPr kumimoji="1" lang="en-AU" altLang="zh-CN" sz="1400" dirty="0">
                <a:latin typeface="Microsoft YaHei" panose="020B0503020204020204" pitchFamily="34" charset="-122"/>
                <a:ea typeface="Microsoft YaHei" panose="020B0503020204020204" pitchFamily="34" charset="-122"/>
              </a:rPr>
              <a:t>/@chinesh4/generalized-way-of-interpreting-cnns-a7d1b0178709</a:t>
            </a:r>
          </a:p>
        </p:txBody>
      </p:sp>
      <p:pic>
        <p:nvPicPr>
          <p:cNvPr id="12290" name="Picture 2">
            <a:extLst>
              <a:ext uri="{FF2B5EF4-FFF2-40B4-BE49-F238E27FC236}">
                <a16:creationId xmlns:a16="http://schemas.microsoft.com/office/drawing/2014/main" id="{387809C6-FF4D-049D-0223-55F46B154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442675"/>
            <a:ext cx="9145016" cy="397264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C18EAF86-2F87-5B89-0236-199A63BB49A0}"/>
              </a:ext>
            </a:extLst>
          </p:cNvPr>
          <p:cNvSpPr txBox="1"/>
          <p:nvPr/>
        </p:nvSpPr>
        <p:spPr>
          <a:xfrm>
            <a:off x="7752184" y="1071899"/>
            <a:ext cx="2858283" cy="369332"/>
          </a:xfrm>
          <a:prstGeom prst="rect">
            <a:avLst/>
          </a:prstGeom>
          <a:noFill/>
        </p:spPr>
        <p:txBody>
          <a:bodyPr wrap="none" rtlCol="0">
            <a:spAutoFit/>
          </a:bodyPr>
          <a:lstStyle/>
          <a:p>
            <a:r>
              <a:rPr kumimoji="1" lang="en-US" altLang="zh-CN" dirty="0"/>
              <a:t>GAP:</a:t>
            </a:r>
            <a:r>
              <a:rPr kumimoji="1" lang="zh-CN" altLang="en-US" dirty="0"/>
              <a:t> </a:t>
            </a:r>
            <a:r>
              <a:rPr kumimoji="1" lang="en-US" altLang="zh-CN" dirty="0"/>
              <a:t>Global</a:t>
            </a:r>
            <a:r>
              <a:rPr kumimoji="1" lang="zh-CN" altLang="en-US" dirty="0"/>
              <a:t> </a:t>
            </a:r>
            <a:r>
              <a:rPr kumimoji="1" lang="en-US" altLang="zh-CN" dirty="0"/>
              <a:t>Average</a:t>
            </a:r>
            <a:r>
              <a:rPr kumimoji="1" lang="zh-CN" altLang="en-US" dirty="0"/>
              <a:t> </a:t>
            </a:r>
            <a:r>
              <a:rPr kumimoji="1" lang="en-US" altLang="zh-CN" dirty="0"/>
              <a:t>Pooling</a:t>
            </a:r>
            <a:endParaRPr kumimoji="1" lang="zh-CN" altLang="en-US" dirty="0"/>
          </a:p>
        </p:txBody>
      </p:sp>
    </p:spTree>
    <p:extLst>
      <p:ext uri="{BB962C8B-B14F-4D97-AF65-F5344CB8AC3E}">
        <p14:creationId xmlns:p14="http://schemas.microsoft.com/office/powerpoint/2010/main" val="1295237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2ED3D-365C-93D7-7AAA-E5080F9C8F79}"/>
              </a:ext>
            </a:extLst>
          </p:cNvPr>
          <p:cNvSpPr>
            <a:spLocks noGrp="1"/>
          </p:cNvSpPr>
          <p:nvPr>
            <p:ph type="title"/>
          </p:nvPr>
        </p:nvSpPr>
        <p:spPr/>
        <p:txBody>
          <a:bodyPr/>
          <a:lstStyle/>
          <a:p>
            <a:r>
              <a:rPr kumimoji="1" lang="en-US" altLang="zh-CN" dirty="0"/>
              <a:t>Grad-CAM</a:t>
            </a:r>
            <a:endParaRPr kumimoji="1" lang="zh-CN" altLang="en-US" dirty="0"/>
          </a:p>
        </p:txBody>
      </p:sp>
      <p:sp>
        <p:nvSpPr>
          <p:cNvPr id="6" name="文本框 5">
            <a:extLst>
              <a:ext uri="{FF2B5EF4-FFF2-40B4-BE49-F238E27FC236}">
                <a16:creationId xmlns:a16="http://schemas.microsoft.com/office/drawing/2014/main" id="{44501565-47C6-0AC3-80C7-256F4E556253}"/>
              </a:ext>
            </a:extLst>
          </p:cNvPr>
          <p:cNvSpPr txBox="1"/>
          <p:nvPr/>
        </p:nvSpPr>
        <p:spPr>
          <a:xfrm>
            <a:off x="1199456" y="5786100"/>
            <a:ext cx="9937104" cy="523220"/>
          </a:xfrm>
          <a:prstGeom prst="rect">
            <a:avLst/>
          </a:prstGeom>
          <a:noFill/>
        </p:spPr>
        <p:txBody>
          <a:bodyPr wrap="square" rtlCol="0">
            <a:spAutoFit/>
          </a:bodyPr>
          <a:lstStyle/>
          <a:p>
            <a:r>
              <a:rPr kumimoji="1" lang="en-AU" altLang="zh-CN" sz="1400" dirty="0">
                <a:latin typeface="Microsoft YaHei" panose="020B0503020204020204" pitchFamily="34" charset="-122"/>
                <a:ea typeface="Microsoft YaHei" panose="020B0503020204020204" pitchFamily="34" charset="-122"/>
              </a:rPr>
              <a:t>B. Zhou, A. Khosla, L. A., A. Oliva, and A. Torralba. Learning Deep Features for Discriminative Localization. In CVPR, 2016</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 </a:t>
            </a:r>
            <a:r>
              <a:rPr kumimoji="1" lang="en-AU" altLang="zh-CN" sz="1400" dirty="0">
                <a:latin typeface="Microsoft YaHei" panose="020B0503020204020204" pitchFamily="34" charset="-122"/>
                <a:ea typeface="Microsoft YaHei" panose="020B0503020204020204" pitchFamily="34" charset="-122"/>
              </a:rPr>
              <a:t>https://</a:t>
            </a:r>
            <a:r>
              <a:rPr kumimoji="1" lang="en-AU" altLang="zh-CN" sz="1400" dirty="0" err="1">
                <a:latin typeface="Microsoft YaHei" panose="020B0503020204020204" pitchFamily="34" charset="-122"/>
                <a:ea typeface="Microsoft YaHei" panose="020B0503020204020204" pitchFamily="34" charset="-122"/>
              </a:rPr>
              <a:t>medium.com</a:t>
            </a:r>
            <a:r>
              <a:rPr kumimoji="1" lang="en-AU" altLang="zh-CN" sz="1400" dirty="0">
                <a:latin typeface="Microsoft YaHei" panose="020B0503020204020204" pitchFamily="34" charset="-122"/>
                <a:ea typeface="Microsoft YaHei" panose="020B0503020204020204" pitchFamily="34" charset="-122"/>
              </a:rPr>
              <a:t>/@chinesh4/generalized-way-of-interpreting-cnns-a7d1b0178709</a:t>
            </a:r>
          </a:p>
        </p:txBody>
      </p:sp>
      <p:sp>
        <p:nvSpPr>
          <p:cNvPr id="7" name="文本框 6">
            <a:extLst>
              <a:ext uri="{FF2B5EF4-FFF2-40B4-BE49-F238E27FC236}">
                <a16:creationId xmlns:a16="http://schemas.microsoft.com/office/drawing/2014/main" id="{C18EAF86-2F87-5B89-0236-199A63BB49A0}"/>
              </a:ext>
            </a:extLst>
          </p:cNvPr>
          <p:cNvSpPr txBox="1"/>
          <p:nvPr/>
        </p:nvSpPr>
        <p:spPr>
          <a:xfrm>
            <a:off x="3586851" y="1124744"/>
            <a:ext cx="501829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Grad-CAM</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is</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a</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generalization</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of</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CAM</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96A2D75A-C71E-28D8-DC37-32CAF4868424}"/>
              </a:ext>
            </a:extLst>
          </p:cNvPr>
          <p:cNvPicPr>
            <a:picLocks noChangeAspect="1"/>
          </p:cNvPicPr>
          <p:nvPr/>
        </p:nvPicPr>
        <p:blipFill>
          <a:blip r:embed="rId2"/>
          <a:stretch>
            <a:fillRect/>
          </a:stretch>
        </p:blipFill>
        <p:spPr>
          <a:xfrm>
            <a:off x="4206124" y="1835015"/>
            <a:ext cx="3779750" cy="1593985"/>
          </a:xfrm>
          <a:prstGeom prst="rect">
            <a:avLst/>
          </a:prstGeom>
        </p:spPr>
      </p:pic>
      <p:sp>
        <p:nvSpPr>
          <p:cNvPr id="4" name="文本框 3">
            <a:extLst>
              <a:ext uri="{FF2B5EF4-FFF2-40B4-BE49-F238E27FC236}">
                <a16:creationId xmlns:a16="http://schemas.microsoft.com/office/drawing/2014/main" id="{784F4992-B65C-1311-5B9F-0F44E21A3E8D}"/>
              </a:ext>
            </a:extLst>
          </p:cNvPr>
          <p:cNvSpPr txBox="1"/>
          <p:nvPr/>
        </p:nvSpPr>
        <p:spPr>
          <a:xfrm>
            <a:off x="1055440" y="2335883"/>
            <a:ext cx="2976071" cy="369332"/>
          </a:xfrm>
          <a:prstGeom prst="rect">
            <a:avLst/>
          </a:prstGeom>
          <a:noFill/>
        </p:spPr>
        <p:txBody>
          <a:bodyPr wrap="none" rtlCol="0">
            <a:spAutoFit/>
          </a:bodyPr>
          <a:lstStyle/>
          <a:p>
            <a:r>
              <a:rPr kumimoji="1" lang="en-US" altLang="zh-CN" dirty="0"/>
              <a:t>Compute</a:t>
            </a:r>
            <a:r>
              <a:rPr kumimoji="1" lang="zh-CN" altLang="en-US" dirty="0"/>
              <a:t> </a:t>
            </a:r>
            <a:r>
              <a:rPr kumimoji="1" lang="en-US" altLang="zh-CN" b="1" dirty="0">
                <a:solidFill>
                  <a:srgbClr val="FF0000"/>
                </a:solidFill>
              </a:rPr>
              <a:t>neuron</a:t>
            </a:r>
            <a:r>
              <a:rPr kumimoji="1" lang="zh-CN" altLang="en-US" b="1" dirty="0">
                <a:solidFill>
                  <a:srgbClr val="FF0000"/>
                </a:solidFill>
              </a:rPr>
              <a:t> </a:t>
            </a:r>
            <a:r>
              <a:rPr kumimoji="1" lang="en-US" altLang="zh-CN" b="1" dirty="0">
                <a:solidFill>
                  <a:srgbClr val="FF0000"/>
                </a:solidFill>
              </a:rPr>
              <a:t>importance</a:t>
            </a:r>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B41C172-68F3-30AC-7C7B-38532B8AB1EA}"/>
                  </a:ext>
                </a:extLst>
              </p:cNvPr>
              <p:cNvSpPr txBox="1"/>
              <p:nvPr/>
            </p:nvSpPr>
            <p:spPr>
              <a:xfrm>
                <a:off x="7716850" y="2185738"/>
                <a:ext cx="3662862" cy="651269"/>
              </a:xfrm>
              <a:prstGeom prst="rect">
                <a:avLst/>
              </a:prstGeom>
              <a:noFill/>
            </p:spPr>
            <p:txBody>
              <a:bodyPr wrap="none" rtlCol="0">
                <a:spAutoFit/>
              </a:bodyPr>
              <a:lstStyle/>
              <a:p>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𝑦</m:t>
                        </m:r>
                      </m:e>
                      <m:sup>
                        <m:r>
                          <a:rPr kumimoji="1" lang="en-US" altLang="zh-CN" b="0" i="1" smtClean="0">
                            <a:latin typeface="Cambria Math" panose="02040503050406030204" pitchFamily="18" charset="0"/>
                          </a:rPr>
                          <m:t>𝑐</m:t>
                        </m:r>
                      </m:sup>
                    </m:sSup>
                  </m:oMath>
                </a14:m>
                <a:r>
                  <a:rPr kumimoji="1" lang="zh-CN" altLang="en-US" dirty="0"/>
                  <a:t>：</a:t>
                </a:r>
                <a:r>
                  <a:rPr kumimoji="1" lang="en-US" altLang="zh-CN" dirty="0"/>
                  <a:t>logits</a:t>
                </a:r>
                <a:r>
                  <a:rPr kumimoji="1" lang="zh-CN" altLang="en-US" dirty="0"/>
                  <a:t> </a:t>
                </a:r>
                <a:r>
                  <a:rPr kumimoji="1" lang="en-US" altLang="zh-CN" dirty="0"/>
                  <a:t>of</a:t>
                </a:r>
                <a:r>
                  <a:rPr kumimoji="1" lang="zh-CN" altLang="en-US" dirty="0"/>
                  <a:t> </a:t>
                </a:r>
                <a:r>
                  <a:rPr kumimoji="1" lang="en-US" altLang="zh-CN" dirty="0"/>
                  <a:t>class</a:t>
                </a:r>
                <a:r>
                  <a:rPr kumimoji="1" lang="zh-CN" altLang="en-US" dirty="0"/>
                  <a:t> </a:t>
                </a:r>
                <a:r>
                  <a:rPr kumimoji="1" lang="en-US" altLang="zh-CN" dirty="0"/>
                  <a:t>c</a:t>
                </a:r>
                <a:r>
                  <a:rPr kumimoji="1" lang="zh-CN" altLang="en-US" dirty="0"/>
                  <a:t> </a:t>
                </a:r>
                <a:r>
                  <a:rPr kumimoji="1" lang="en-US" altLang="zh-CN" dirty="0"/>
                  <a:t>(before</a:t>
                </a:r>
                <a:r>
                  <a:rPr kumimoji="1" lang="zh-CN" altLang="en-US" dirty="0"/>
                  <a:t> </a:t>
                </a:r>
                <a:r>
                  <a:rPr kumimoji="1" lang="en-US" altLang="zh-CN" dirty="0" err="1"/>
                  <a:t>softmax</a:t>
                </a:r>
                <a:r>
                  <a:rPr kumimoji="1" lang="en-US" altLang="zh-CN" dirty="0"/>
                  <a:t>)</a:t>
                </a:r>
              </a:p>
              <a:p>
                <a14:m>
                  <m:oMath xmlns:m="http://schemas.openxmlformats.org/officeDocument/2006/math">
                    <m:sSup>
                      <m:sSupPr>
                        <m:ctrlPr>
                          <a:rPr kumimoji="1" lang="en-US" altLang="zh-CN" b="0" i="1" smtClean="0">
                            <a:latin typeface="Cambria Math" panose="02040503050406030204" pitchFamily="18" charset="0"/>
                          </a:rPr>
                        </m:ctrlPr>
                      </m:sSupPr>
                      <m:e>
                        <m:r>
                          <m:rPr>
                            <m:sty m:val="p"/>
                          </m:rPr>
                          <a:rPr kumimoji="1" lang="en-US" altLang="zh-CN" i="1">
                            <a:latin typeface="Cambria Math" panose="02040503050406030204" pitchFamily="18" charset="0"/>
                          </a:rPr>
                          <m:t>A</m:t>
                        </m:r>
                      </m:e>
                      <m:sup>
                        <m:r>
                          <a:rPr kumimoji="1" lang="en-US" altLang="zh-CN" b="0" i="1" smtClean="0">
                            <a:latin typeface="Cambria Math" panose="02040503050406030204" pitchFamily="18" charset="0"/>
                          </a:rPr>
                          <m:t>𝑘</m:t>
                        </m:r>
                      </m:sup>
                    </m:sSup>
                  </m:oMath>
                </a14:m>
                <a:r>
                  <a:rPr kumimoji="1" lang="zh-CN" altLang="en-US" dirty="0"/>
                  <a:t>：</a:t>
                </a:r>
                <a:r>
                  <a:rPr kumimoji="1" lang="en-US" altLang="zh-CN" dirty="0"/>
                  <a:t>k-</a:t>
                </a:r>
                <a:r>
                  <a:rPr kumimoji="1" lang="en-US" altLang="zh-CN" dirty="0" err="1"/>
                  <a:t>th</a:t>
                </a:r>
                <a:r>
                  <a:rPr kumimoji="1" lang="zh-CN" altLang="en-US" dirty="0"/>
                  <a:t> </a:t>
                </a:r>
                <a:r>
                  <a:rPr kumimoji="1" lang="en-US" altLang="zh-CN" dirty="0"/>
                  <a:t>channel</a:t>
                </a:r>
                <a:r>
                  <a:rPr kumimoji="1" lang="zh-CN" altLang="en-US" dirty="0"/>
                  <a:t> </a:t>
                </a:r>
                <a:r>
                  <a:rPr kumimoji="1" lang="en-US" altLang="zh-CN" dirty="0"/>
                  <a:t>activation</a:t>
                </a:r>
                <a:r>
                  <a:rPr kumimoji="1" lang="zh-CN" altLang="en-US" dirty="0"/>
                  <a:t> </a:t>
                </a:r>
                <a:r>
                  <a:rPr kumimoji="1" lang="en-US" altLang="zh-CN" dirty="0"/>
                  <a:t>map</a:t>
                </a:r>
                <a:r>
                  <a:rPr kumimoji="1" lang="zh-CN" altLang="en-US" dirty="0"/>
                  <a:t> </a:t>
                </a:r>
              </a:p>
            </p:txBody>
          </p:sp>
        </mc:Choice>
        <mc:Fallback xmlns="">
          <p:sp>
            <p:nvSpPr>
              <p:cNvPr id="5" name="文本框 4">
                <a:extLst>
                  <a:ext uri="{FF2B5EF4-FFF2-40B4-BE49-F238E27FC236}">
                    <a16:creationId xmlns:a16="http://schemas.microsoft.com/office/drawing/2014/main" id="{9B41C172-68F3-30AC-7C7B-38532B8AB1EA}"/>
                  </a:ext>
                </a:extLst>
              </p:cNvPr>
              <p:cNvSpPr txBox="1">
                <a:spLocks noRot="1" noChangeAspect="1" noMove="1" noResize="1" noEditPoints="1" noAdjustHandles="1" noChangeArrowheads="1" noChangeShapeType="1" noTextEdit="1"/>
              </p:cNvSpPr>
              <p:nvPr/>
            </p:nvSpPr>
            <p:spPr>
              <a:xfrm>
                <a:off x="7716850" y="2185738"/>
                <a:ext cx="3662862" cy="651269"/>
              </a:xfrm>
              <a:prstGeom prst="rect">
                <a:avLst/>
              </a:prstGeom>
              <a:blipFill>
                <a:blip r:embed="rId3"/>
                <a:stretch>
                  <a:fillRect t="-5769" r="-345" b="-13462"/>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F6655663-2ED6-1DC9-FD96-3A7D582F1A70}"/>
              </a:ext>
            </a:extLst>
          </p:cNvPr>
          <p:cNvSpPr txBox="1"/>
          <p:nvPr/>
        </p:nvSpPr>
        <p:spPr>
          <a:xfrm>
            <a:off x="1051361" y="4104615"/>
            <a:ext cx="3460463" cy="646331"/>
          </a:xfrm>
          <a:prstGeom prst="rect">
            <a:avLst/>
          </a:prstGeom>
          <a:noFill/>
        </p:spPr>
        <p:txBody>
          <a:bodyPr wrap="square" rtlCol="0">
            <a:spAutoFit/>
          </a:bodyPr>
          <a:lstStyle/>
          <a:p>
            <a:r>
              <a:rPr kumimoji="1" lang="en-US" altLang="zh-CN" b="1" dirty="0">
                <a:solidFill>
                  <a:srgbClr val="FF0000"/>
                </a:solidFill>
              </a:rPr>
              <a:t>Weighted</a:t>
            </a:r>
            <a:r>
              <a:rPr kumimoji="1" lang="zh-CN" altLang="en-US" b="1" dirty="0">
                <a:solidFill>
                  <a:srgbClr val="FF0000"/>
                </a:solidFill>
              </a:rPr>
              <a:t> </a:t>
            </a:r>
            <a:r>
              <a:rPr kumimoji="1" lang="en-US" altLang="zh-CN" b="1" dirty="0">
                <a:solidFill>
                  <a:srgbClr val="FF0000"/>
                </a:solidFill>
              </a:rPr>
              <a:t>combination</a:t>
            </a:r>
            <a:r>
              <a:rPr kumimoji="1" lang="zh-CN" altLang="en-US" b="1" dirty="0">
                <a:solidFill>
                  <a:srgbClr val="FF0000"/>
                </a:solidFill>
              </a:rPr>
              <a:t> </a:t>
            </a:r>
            <a:r>
              <a:rPr kumimoji="1" lang="en-US" altLang="zh-CN" dirty="0"/>
              <a:t>of</a:t>
            </a:r>
            <a:r>
              <a:rPr kumimoji="1" lang="zh-CN" altLang="en-US" dirty="0"/>
              <a:t> </a:t>
            </a:r>
            <a:r>
              <a:rPr kumimoji="1" lang="en-US" altLang="zh-CN" dirty="0"/>
              <a:t>activation</a:t>
            </a:r>
            <a:r>
              <a:rPr kumimoji="1" lang="zh-CN" altLang="en-US" dirty="0"/>
              <a:t> </a:t>
            </a:r>
            <a:r>
              <a:rPr kumimoji="1" lang="en-US" altLang="zh-CN" dirty="0"/>
              <a:t>map,</a:t>
            </a:r>
            <a:r>
              <a:rPr kumimoji="1" lang="zh-CN" altLang="en-US" dirty="0"/>
              <a:t> </a:t>
            </a:r>
            <a:r>
              <a:rPr kumimoji="1" lang="en-US" altLang="zh-CN" dirty="0"/>
              <a:t>then</a:t>
            </a:r>
            <a:r>
              <a:rPr kumimoji="1" lang="zh-CN" altLang="en-US" dirty="0"/>
              <a:t> </a:t>
            </a:r>
            <a:r>
              <a:rPr kumimoji="1" lang="en-US" altLang="zh-CN" b="1" dirty="0">
                <a:solidFill>
                  <a:srgbClr val="FF0000"/>
                </a:solidFill>
              </a:rPr>
              <a:t>interpolation</a:t>
            </a:r>
            <a:r>
              <a:rPr kumimoji="1" lang="en-US" altLang="zh-CN" dirty="0"/>
              <a:t>:</a:t>
            </a:r>
            <a:endParaRPr kumimoji="1" lang="zh-CN" altLang="en-US" dirty="0"/>
          </a:p>
        </p:txBody>
      </p:sp>
      <p:pic>
        <p:nvPicPr>
          <p:cNvPr id="9" name="图片 8">
            <a:extLst>
              <a:ext uri="{FF2B5EF4-FFF2-40B4-BE49-F238E27FC236}">
                <a16:creationId xmlns:a16="http://schemas.microsoft.com/office/drawing/2014/main" id="{E2637869-4872-C9E1-7E04-0278CE149863}"/>
              </a:ext>
            </a:extLst>
          </p:cNvPr>
          <p:cNvPicPr>
            <a:picLocks noChangeAspect="1"/>
          </p:cNvPicPr>
          <p:nvPr/>
        </p:nvPicPr>
        <p:blipFill>
          <a:blip r:embed="rId4"/>
          <a:stretch>
            <a:fillRect/>
          </a:stretch>
        </p:blipFill>
        <p:spPr>
          <a:xfrm>
            <a:off x="4727848" y="3872161"/>
            <a:ext cx="3529602" cy="1173478"/>
          </a:xfrm>
          <a:prstGeom prst="rect">
            <a:avLst/>
          </a:prstGeom>
        </p:spPr>
      </p:pic>
      <p:cxnSp>
        <p:nvCxnSpPr>
          <p:cNvPr id="10" name="直线连接符 9">
            <a:extLst>
              <a:ext uri="{FF2B5EF4-FFF2-40B4-BE49-F238E27FC236}">
                <a16:creationId xmlns:a16="http://schemas.microsoft.com/office/drawing/2014/main" id="{EF86E4DD-6C81-6922-373F-7F3B7D0A8709}"/>
              </a:ext>
            </a:extLst>
          </p:cNvPr>
          <p:cNvCxnSpPr>
            <a:cxnSpLocks/>
          </p:cNvCxnSpPr>
          <p:nvPr/>
        </p:nvCxnSpPr>
        <p:spPr>
          <a:xfrm>
            <a:off x="1199456" y="3645024"/>
            <a:ext cx="99371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631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35CB1F-2C70-C81E-0660-F1FE0F5CB235}"/>
              </a:ext>
            </a:extLst>
          </p:cNvPr>
          <p:cNvSpPr>
            <a:spLocks noGrp="1"/>
          </p:cNvSpPr>
          <p:nvPr>
            <p:ph type="title"/>
          </p:nvPr>
        </p:nvSpPr>
        <p:spPr>
          <a:xfrm>
            <a:off x="479376" y="133414"/>
            <a:ext cx="11712624" cy="572971"/>
          </a:xfrm>
        </p:spPr>
        <p:txBody>
          <a:bodyPr/>
          <a:lstStyle/>
          <a:p>
            <a:r>
              <a:rPr kumimoji="1" lang="en-US" altLang="zh-CN" dirty="0"/>
              <a:t>Machine</a:t>
            </a:r>
            <a:r>
              <a:rPr kumimoji="1" lang="zh-CN" altLang="en-US" dirty="0"/>
              <a:t> </a:t>
            </a:r>
            <a:r>
              <a:rPr kumimoji="1" lang="en-US" altLang="zh-CN" dirty="0"/>
              <a:t>Learning</a:t>
            </a:r>
            <a:r>
              <a:rPr kumimoji="1" lang="zh-CN" altLang="en-US" dirty="0"/>
              <a:t> </a:t>
            </a:r>
            <a:r>
              <a:rPr kumimoji="1" lang="en-US" altLang="zh-CN" dirty="0"/>
              <a:t>Pipeline</a:t>
            </a:r>
            <a:endParaRPr kumimoji="1" lang="zh-CN" altLang="en-US" dirty="0"/>
          </a:p>
        </p:txBody>
      </p:sp>
      <p:cxnSp>
        <p:nvCxnSpPr>
          <p:cNvPr id="4" name="Straight Connector 8">
            <a:extLst>
              <a:ext uri="{FF2B5EF4-FFF2-40B4-BE49-F238E27FC236}">
                <a16:creationId xmlns:a16="http://schemas.microsoft.com/office/drawing/2014/main" id="{DD202331-BF52-F6B8-EA55-63C7CAF6695F}"/>
              </a:ext>
            </a:extLst>
          </p:cNvPr>
          <p:cNvCxnSpPr>
            <a:cxnSpLocks/>
          </p:cNvCxnSpPr>
          <p:nvPr/>
        </p:nvCxnSpPr>
        <p:spPr>
          <a:xfrm>
            <a:off x="4100825" y="1707741"/>
            <a:ext cx="0" cy="3482598"/>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9">
            <a:extLst>
              <a:ext uri="{FF2B5EF4-FFF2-40B4-BE49-F238E27FC236}">
                <a16:creationId xmlns:a16="http://schemas.microsoft.com/office/drawing/2014/main" id="{B4F4F7F7-05E6-E3F0-1F2F-AFD9B5D9E1D4}"/>
              </a:ext>
            </a:extLst>
          </p:cNvPr>
          <p:cNvCxnSpPr>
            <a:cxnSpLocks/>
          </p:cNvCxnSpPr>
          <p:nvPr/>
        </p:nvCxnSpPr>
        <p:spPr>
          <a:xfrm>
            <a:off x="7791964" y="1707741"/>
            <a:ext cx="0" cy="3482598"/>
          </a:xfrm>
          <a:prstGeom prst="line">
            <a:avLst/>
          </a:prstGeom>
        </p:spPr>
        <p:style>
          <a:lnRef idx="1">
            <a:schemeClr val="dk1"/>
          </a:lnRef>
          <a:fillRef idx="0">
            <a:schemeClr val="dk1"/>
          </a:fillRef>
          <a:effectRef idx="0">
            <a:schemeClr val="dk1"/>
          </a:effectRef>
          <a:fontRef idx="minor">
            <a:schemeClr val="tx1"/>
          </a:fontRef>
        </p:style>
      </p:cxnSp>
      <p:sp>
        <p:nvSpPr>
          <p:cNvPr id="6" name="TextBox 11">
            <a:extLst>
              <a:ext uri="{FF2B5EF4-FFF2-40B4-BE49-F238E27FC236}">
                <a16:creationId xmlns:a16="http://schemas.microsoft.com/office/drawing/2014/main" id="{66DB8BAA-77C9-4F7F-404B-7C4FD74D29C6}"/>
              </a:ext>
            </a:extLst>
          </p:cNvPr>
          <p:cNvSpPr txBox="1"/>
          <p:nvPr/>
        </p:nvSpPr>
        <p:spPr>
          <a:xfrm>
            <a:off x="1158885" y="1700808"/>
            <a:ext cx="2506203" cy="400110"/>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AU" sz="2000" dirty="0"/>
              <a:t>setup the input</a:t>
            </a:r>
          </a:p>
        </p:txBody>
      </p:sp>
      <p:sp>
        <p:nvSpPr>
          <p:cNvPr id="7" name="TextBox 12">
            <a:extLst>
              <a:ext uri="{FF2B5EF4-FFF2-40B4-BE49-F238E27FC236}">
                <a16:creationId xmlns:a16="http://schemas.microsoft.com/office/drawing/2014/main" id="{21F74A95-4519-52F9-D6EF-D55B29E99A0A}"/>
              </a:ext>
            </a:extLst>
          </p:cNvPr>
          <p:cNvSpPr txBox="1"/>
          <p:nvPr/>
        </p:nvSpPr>
        <p:spPr>
          <a:xfrm>
            <a:off x="4655840" y="1700808"/>
            <a:ext cx="2506203" cy="400110"/>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AU" sz="2000" dirty="0"/>
              <a:t>setup the optimiser</a:t>
            </a:r>
          </a:p>
        </p:txBody>
      </p:sp>
      <p:sp>
        <p:nvSpPr>
          <p:cNvPr id="8" name="TextBox 16">
            <a:extLst>
              <a:ext uri="{FF2B5EF4-FFF2-40B4-BE49-F238E27FC236}">
                <a16:creationId xmlns:a16="http://schemas.microsoft.com/office/drawing/2014/main" id="{155E7221-E922-571D-38F4-60A4D2EBA4B4}"/>
              </a:ext>
            </a:extLst>
          </p:cNvPr>
          <p:cNvSpPr txBox="1"/>
          <p:nvPr/>
        </p:nvSpPr>
        <p:spPr>
          <a:xfrm>
            <a:off x="8262955" y="1742089"/>
            <a:ext cx="2566489" cy="400110"/>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AU" sz="2000" dirty="0"/>
              <a:t>setup the loss</a:t>
            </a:r>
          </a:p>
        </p:txBody>
      </p:sp>
      <p:pic>
        <p:nvPicPr>
          <p:cNvPr id="11" name="Picture 13">
            <a:extLst>
              <a:ext uri="{FF2B5EF4-FFF2-40B4-BE49-F238E27FC236}">
                <a16:creationId xmlns:a16="http://schemas.microsoft.com/office/drawing/2014/main" id="{F64C215E-62CA-41FA-F51D-B2CB1BD824DF}"/>
              </a:ext>
            </a:extLst>
          </p:cNvPr>
          <p:cNvPicPr>
            <a:picLocks noChangeAspect="1"/>
          </p:cNvPicPr>
          <p:nvPr/>
        </p:nvPicPr>
        <p:blipFill>
          <a:blip r:embed="rId2"/>
          <a:stretch>
            <a:fillRect/>
          </a:stretch>
        </p:blipFill>
        <p:spPr>
          <a:xfrm>
            <a:off x="984985" y="2192203"/>
            <a:ext cx="1419876" cy="1461947"/>
          </a:xfrm>
          <a:prstGeom prst="rect">
            <a:avLst/>
          </a:prstGeom>
        </p:spPr>
      </p:pic>
      <p:pic>
        <p:nvPicPr>
          <p:cNvPr id="12" name="Picture 14">
            <a:extLst>
              <a:ext uri="{FF2B5EF4-FFF2-40B4-BE49-F238E27FC236}">
                <a16:creationId xmlns:a16="http://schemas.microsoft.com/office/drawing/2014/main" id="{059BB18F-74BE-24C6-5BF8-E80F8B8EF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313" y="2227603"/>
            <a:ext cx="1320088" cy="1426547"/>
          </a:xfrm>
          <a:prstGeom prst="rect">
            <a:avLst/>
          </a:prstGeom>
        </p:spPr>
      </p:pic>
      <p:pic>
        <p:nvPicPr>
          <p:cNvPr id="13" name="Picture 15">
            <a:extLst>
              <a:ext uri="{FF2B5EF4-FFF2-40B4-BE49-F238E27FC236}">
                <a16:creationId xmlns:a16="http://schemas.microsoft.com/office/drawing/2014/main" id="{7F312181-E599-46C7-45F9-611E10153B1E}"/>
              </a:ext>
            </a:extLst>
          </p:cNvPr>
          <p:cNvPicPr>
            <a:picLocks noChangeAspect="1"/>
          </p:cNvPicPr>
          <p:nvPr/>
        </p:nvPicPr>
        <p:blipFill>
          <a:blip r:embed="rId4"/>
          <a:stretch>
            <a:fillRect/>
          </a:stretch>
        </p:blipFill>
        <p:spPr>
          <a:xfrm>
            <a:off x="983432" y="3719021"/>
            <a:ext cx="1364913" cy="1471318"/>
          </a:xfrm>
          <a:prstGeom prst="rect">
            <a:avLst/>
          </a:prstGeom>
        </p:spPr>
      </p:pic>
      <p:pic>
        <p:nvPicPr>
          <p:cNvPr id="14" name="Picture 17">
            <a:extLst>
              <a:ext uri="{FF2B5EF4-FFF2-40B4-BE49-F238E27FC236}">
                <a16:creationId xmlns:a16="http://schemas.microsoft.com/office/drawing/2014/main" id="{9BF24B71-D471-B866-C72C-D5E7A31EF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5172" y="3719021"/>
            <a:ext cx="1382572" cy="1486917"/>
          </a:xfrm>
          <a:prstGeom prst="rect">
            <a:avLst/>
          </a:prstGeom>
        </p:spPr>
      </p:pic>
      <p:pic>
        <p:nvPicPr>
          <p:cNvPr id="15" name="Picture 18">
            <a:extLst>
              <a:ext uri="{FF2B5EF4-FFF2-40B4-BE49-F238E27FC236}">
                <a16:creationId xmlns:a16="http://schemas.microsoft.com/office/drawing/2014/main" id="{6492A376-A5BC-81D9-E3BA-25123BAC6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6040" y="2677082"/>
            <a:ext cx="2824586" cy="2186776"/>
          </a:xfrm>
          <a:prstGeom prst="rect">
            <a:avLst/>
          </a:prstGeom>
        </p:spPr>
      </p:pic>
      <p:pic>
        <p:nvPicPr>
          <p:cNvPr id="16" name="Picture 20">
            <a:extLst>
              <a:ext uri="{FF2B5EF4-FFF2-40B4-BE49-F238E27FC236}">
                <a16:creationId xmlns:a16="http://schemas.microsoft.com/office/drawing/2014/main" id="{0FC6AA40-D6D3-FE90-13B3-2AF456F12D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7674" y="3507042"/>
            <a:ext cx="3000109" cy="1117727"/>
          </a:xfrm>
          <a:prstGeom prst="rect">
            <a:avLst/>
          </a:prstGeom>
        </p:spPr>
      </p:pic>
      <p:sp>
        <p:nvSpPr>
          <p:cNvPr id="17" name="TextBox 21">
            <a:extLst>
              <a:ext uri="{FF2B5EF4-FFF2-40B4-BE49-F238E27FC236}">
                <a16:creationId xmlns:a16="http://schemas.microsoft.com/office/drawing/2014/main" id="{BF06B1D2-DED1-E5AD-F310-93FC6CA9110B}"/>
              </a:ext>
            </a:extLst>
          </p:cNvPr>
          <p:cNvSpPr txBox="1"/>
          <p:nvPr/>
        </p:nvSpPr>
        <p:spPr>
          <a:xfrm>
            <a:off x="8352937" y="4703772"/>
            <a:ext cx="3000110" cy="584775"/>
          </a:xfrm>
          <a:prstGeom prst="rect">
            <a:avLst/>
          </a:prstGeom>
          <a:noFill/>
        </p:spPr>
        <p:txBody>
          <a:bodyPr wrap="square" rtlCol="0">
            <a:spAutoFit/>
          </a:bodyPr>
          <a:lstStyle/>
          <a:p>
            <a:r>
              <a:rPr lang="en-AU" sz="1600" i="1" dirty="0"/>
              <a:t>regularization makes decision region smoother</a:t>
            </a:r>
          </a:p>
        </p:txBody>
      </p:sp>
      <p:pic>
        <p:nvPicPr>
          <p:cNvPr id="18" name="Picture 22">
            <a:extLst>
              <a:ext uri="{FF2B5EF4-FFF2-40B4-BE49-F238E27FC236}">
                <a16:creationId xmlns:a16="http://schemas.microsoft.com/office/drawing/2014/main" id="{167E1220-241D-D1D7-E243-3758E61ACCB3}"/>
              </a:ext>
            </a:extLst>
          </p:cNvPr>
          <p:cNvPicPr>
            <a:picLocks noChangeAspect="1"/>
          </p:cNvPicPr>
          <p:nvPr/>
        </p:nvPicPr>
        <p:blipFill>
          <a:blip r:embed="rId8"/>
          <a:stretch>
            <a:fillRect/>
          </a:stretch>
        </p:blipFill>
        <p:spPr>
          <a:xfrm>
            <a:off x="8195719" y="2276918"/>
            <a:ext cx="970190" cy="970190"/>
          </a:xfrm>
          <a:prstGeom prst="rect">
            <a:avLst/>
          </a:prstGeom>
        </p:spPr>
      </p:pic>
      <p:sp>
        <p:nvSpPr>
          <p:cNvPr id="19" name="TextBox 23">
            <a:extLst>
              <a:ext uri="{FF2B5EF4-FFF2-40B4-BE49-F238E27FC236}">
                <a16:creationId xmlns:a16="http://schemas.microsoft.com/office/drawing/2014/main" id="{AD2B8873-0E96-D7FF-AE7C-DAB570D26C4A}"/>
              </a:ext>
            </a:extLst>
          </p:cNvPr>
          <p:cNvSpPr txBox="1"/>
          <p:nvPr/>
        </p:nvSpPr>
        <p:spPr>
          <a:xfrm>
            <a:off x="9336360" y="2361588"/>
            <a:ext cx="2286977" cy="830997"/>
          </a:xfrm>
          <a:prstGeom prst="rect">
            <a:avLst/>
          </a:prstGeom>
          <a:noFill/>
        </p:spPr>
        <p:txBody>
          <a:bodyPr wrap="square" rtlCol="0">
            <a:spAutoFit/>
          </a:bodyPr>
          <a:lstStyle/>
          <a:p>
            <a:r>
              <a:rPr lang="en-AU" sz="1600" i="1" dirty="0"/>
              <a:t>landscape of a loss function, it varies w.r.t. data, the function itself</a:t>
            </a:r>
          </a:p>
        </p:txBody>
      </p:sp>
      <p:cxnSp>
        <p:nvCxnSpPr>
          <p:cNvPr id="21" name="直线箭头连接符 20">
            <a:extLst>
              <a:ext uri="{FF2B5EF4-FFF2-40B4-BE49-F238E27FC236}">
                <a16:creationId xmlns:a16="http://schemas.microsoft.com/office/drawing/2014/main" id="{4E0A0183-3EC2-DDA5-0E6B-60F12A1F1311}"/>
              </a:ext>
            </a:extLst>
          </p:cNvPr>
          <p:cNvCxnSpPr/>
          <p:nvPr/>
        </p:nvCxnSpPr>
        <p:spPr>
          <a:xfrm>
            <a:off x="1158885" y="1340768"/>
            <a:ext cx="96705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446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7E7E3-9549-0AA9-B66B-3C60C6055350}"/>
              </a:ext>
            </a:extLst>
          </p:cNvPr>
          <p:cNvSpPr>
            <a:spLocks noGrp="1"/>
          </p:cNvSpPr>
          <p:nvPr>
            <p:ph type="title"/>
          </p:nvPr>
        </p:nvSpPr>
        <p:spPr/>
        <p:txBody>
          <a:bodyPr/>
          <a:lstStyle/>
          <a:p>
            <a:r>
              <a:rPr kumimoji="1" lang="en-US" altLang="zh-CN" dirty="0"/>
              <a:t>LIME</a:t>
            </a:r>
            <a:endParaRPr kumimoji="1" lang="zh-CN" altLang="en-US" dirty="0"/>
          </a:p>
        </p:txBody>
      </p:sp>
      <p:sp>
        <p:nvSpPr>
          <p:cNvPr id="6" name="文本框 5">
            <a:extLst>
              <a:ext uri="{FF2B5EF4-FFF2-40B4-BE49-F238E27FC236}">
                <a16:creationId xmlns:a16="http://schemas.microsoft.com/office/drawing/2014/main" id="{DFCE224E-1DFA-E869-D26D-F85FBF07658C}"/>
              </a:ext>
            </a:extLst>
          </p:cNvPr>
          <p:cNvSpPr txBox="1"/>
          <p:nvPr/>
        </p:nvSpPr>
        <p:spPr>
          <a:xfrm>
            <a:off x="480264" y="1245089"/>
            <a:ext cx="8064007" cy="369332"/>
          </a:xfrm>
          <a:prstGeom prst="rect">
            <a:avLst/>
          </a:prstGeom>
          <a:noFill/>
        </p:spPr>
        <p:txBody>
          <a:bodyPr wrap="square">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Local Interpretable Model-agnostic Explanations (LIME)</a:t>
            </a:r>
          </a:p>
        </p:txBody>
      </p:sp>
      <p:sp>
        <p:nvSpPr>
          <p:cNvPr id="12" name="文本框 11">
            <a:extLst>
              <a:ext uri="{FF2B5EF4-FFF2-40B4-BE49-F238E27FC236}">
                <a16:creationId xmlns:a16="http://schemas.microsoft.com/office/drawing/2014/main" id="{6DC3EB51-F52B-CFB8-06CC-991C1C27BE0B}"/>
              </a:ext>
            </a:extLst>
          </p:cNvPr>
          <p:cNvSpPr txBox="1"/>
          <p:nvPr/>
        </p:nvSpPr>
        <p:spPr>
          <a:xfrm>
            <a:off x="349587" y="6002124"/>
            <a:ext cx="11492825" cy="523220"/>
          </a:xfrm>
          <a:prstGeom prst="rect">
            <a:avLst/>
          </a:prstGeom>
          <a:noFill/>
        </p:spPr>
        <p:txBody>
          <a:bodyPr wrap="square" rtlCol="0">
            <a:spAutoFit/>
          </a:bodyPr>
          <a:lstStyle/>
          <a:p>
            <a:r>
              <a:rPr kumimoji="1" lang="en-US" altLang="zh-CN" sz="1400" dirty="0">
                <a:latin typeface="Microsoft YaHei" panose="020B0503020204020204" pitchFamily="34" charset="-122"/>
                <a:ea typeface="Microsoft YaHei" panose="020B0503020204020204" pitchFamily="34" charset="-122"/>
              </a:rPr>
              <a:t>Ribeiro</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et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al. “Why should </a:t>
            </a:r>
            <a:r>
              <a:rPr kumimoji="1" lang="en-US" altLang="zh-CN" sz="1400" dirty="0" err="1">
                <a:latin typeface="Microsoft YaHei" panose="020B0503020204020204" pitchFamily="34" charset="-122"/>
                <a:ea typeface="Microsoft YaHei" panose="020B0503020204020204" pitchFamily="34" charset="-122"/>
              </a:rPr>
              <a:t>i</a:t>
            </a:r>
            <a:r>
              <a:rPr kumimoji="1" lang="en-US" altLang="zh-CN" sz="1400" dirty="0">
                <a:latin typeface="Microsoft YaHei" panose="020B0503020204020204" pitchFamily="34" charset="-122"/>
                <a:ea typeface="Microsoft YaHei" panose="020B0503020204020204" pitchFamily="34" charset="-122"/>
              </a:rPr>
              <a:t> trust you?” Explaining the predictions of any classifier.“ SIGKDD,</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2016.</a:t>
            </a:r>
          </a:p>
          <a:p>
            <a:r>
              <a:rPr kumimoji="1" lang="en-US" altLang="zh-CN" sz="1400" dirty="0">
                <a:latin typeface="Microsoft YaHei" panose="020B0503020204020204" pitchFamily="34" charset="-122"/>
                <a:ea typeface="Microsoft YaHei" panose="020B0503020204020204" pitchFamily="34" charset="-122"/>
              </a:rPr>
              <a:t>https://</a:t>
            </a:r>
            <a:r>
              <a:rPr kumimoji="1" lang="en-US" altLang="zh-CN" sz="1400" dirty="0" err="1">
                <a:latin typeface="Microsoft YaHei" panose="020B0503020204020204" pitchFamily="34" charset="-122"/>
                <a:ea typeface="Microsoft YaHei" panose="020B0503020204020204" pitchFamily="34" charset="-122"/>
              </a:rPr>
              <a:t>github.com</a:t>
            </a:r>
            <a:r>
              <a:rPr kumimoji="1" lang="en-US" altLang="zh-CN" sz="1400" dirty="0">
                <a:latin typeface="Microsoft YaHei" panose="020B0503020204020204" pitchFamily="34" charset="-122"/>
                <a:ea typeface="Microsoft YaHei" panose="020B0503020204020204" pitchFamily="34" charset="-122"/>
              </a:rPr>
              <a:t>/</a:t>
            </a:r>
            <a:r>
              <a:rPr kumimoji="1" lang="en-US" altLang="zh-CN" sz="1400" dirty="0" err="1">
                <a:latin typeface="Microsoft YaHei" panose="020B0503020204020204" pitchFamily="34" charset="-122"/>
                <a:ea typeface="Microsoft YaHei" panose="020B0503020204020204" pitchFamily="34" charset="-122"/>
              </a:rPr>
              <a:t>marcotcr</a:t>
            </a:r>
            <a:r>
              <a:rPr kumimoji="1" lang="en-US" altLang="zh-CN" sz="1400" dirty="0">
                <a:latin typeface="Microsoft YaHei" panose="020B0503020204020204" pitchFamily="34" charset="-122"/>
                <a:ea typeface="Microsoft YaHei" panose="020B0503020204020204" pitchFamily="34" charset="-122"/>
              </a:rPr>
              <a:t>/lime</a:t>
            </a:r>
          </a:p>
        </p:txBody>
      </p:sp>
      <p:pic>
        <p:nvPicPr>
          <p:cNvPr id="3" name="图片 2">
            <a:extLst>
              <a:ext uri="{FF2B5EF4-FFF2-40B4-BE49-F238E27FC236}">
                <a16:creationId xmlns:a16="http://schemas.microsoft.com/office/drawing/2014/main" id="{DC9FB8CC-D315-1F7B-62F5-493907B91149}"/>
              </a:ext>
            </a:extLst>
          </p:cNvPr>
          <p:cNvPicPr>
            <a:picLocks noChangeAspect="1"/>
          </p:cNvPicPr>
          <p:nvPr/>
        </p:nvPicPr>
        <p:blipFill>
          <a:blip r:embed="rId2"/>
          <a:stretch>
            <a:fillRect/>
          </a:stretch>
        </p:blipFill>
        <p:spPr>
          <a:xfrm>
            <a:off x="767408" y="1997094"/>
            <a:ext cx="6014008" cy="1431906"/>
          </a:xfrm>
          <a:prstGeom prst="rect">
            <a:avLst/>
          </a:prstGeom>
        </p:spPr>
      </p:pic>
      <p:pic>
        <p:nvPicPr>
          <p:cNvPr id="4" name="图片 3">
            <a:extLst>
              <a:ext uri="{FF2B5EF4-FFF2-40B4-BE49-F238E27FC236}">
                <a16:creationId xmlns:a16="http://schemas.microsoft.com/office/drawing/2014/main" id="{DF532C1F-09FD-032D-9922-026874992A66}"/>
              </a:ext>
            </a:extLst>
          </p:cNvPr>
          <p:cNvPicPr>
            <a:picLocks noChangeAspect="1"/>
          </p:cNvPicPr>
          <p:nvPr/>
        </p:nvPicPr>
        <p:blipFill>
          <a:blip r:embed="rId3"/>
          <a:stretch>
            <a:fillRect/>
          </a:stretch>
        </p:blipFill>
        <p:spPr>
          <a:xfrm>
            <a:off x="770952" y="3690253"/>
            <a:ext cx="6014008" cy="1729849"/>
          </a:xfrm>
          <a:prstGeom prst="rect">
            <a:avLst/>
          </a:prstGeom>
        </p:spPr>
      </p:pic>
      <p:pic>
        <p:nvPicPr>
          <p:cNvPr id="7" name="图片 6">
            <a:extLst>
              <a:ext uri="{FF2B5EF4-FFF2-40B4-BE49-F238E27FC236}">
                <a16:creationId xmlns:a16="http://schemas.microsoft.com/office/drawing/2014/main" id="{EE11EC06-E084-7F47-B2BF-F5A40A43AD81}"/>
              </a:ext>
            </a:extLst>
          </p:cNvPr>
          <p:cNvPicPr>
            <a:picLocks noChangeAspect="1"/>
          </p:cNvPicPr>
          <p:nvPr/>
        </p:nvPicPr>
        <p:blipFill>
          <a:blip r:embed="rId4"/>
          <a:stretch>
            <a:fillRect/>
          </a:stretch>
        </p:blipFill>
        <p:spPr>
          <a:xfrm>
            <a:off x="7520783" y="2132856"/>
            <a:ext cx="4305300" cy="673100"/>
          </a:xfrm>
          <a:prstGeom prst="rect">
            <a:avLst/>
          </a:prstGeom>
        </p:spPr>
      </p:pic>
      <p:pic>
        <p:nvPicPr>
          <p:cNvPr id="8" name="图片 7">
            <a:extLst>
              <a:ext uri="{FF2B5EF4-FFF2-40B4-BE49-F238E27FC236}">
                <a16:creationId xmlns:a16="http://schemas.microsoft.com/office/drawing/2014/main" id="{D91953F4-DCC8-9E9C-5071-D1EEAA4C8BC7}"/>
              </a:ext>
            </a:extLst>
          </p:cNvPr>
          <p:cNvPicPr>
            <a:picLocks noChangeAspect="1"/>
          </p:cNvPicPr>
          <p:nvPr/>
        </p:nvPicPr>
        <p:blipFill>
          <a:blip r:embed="rId5"/>
          <a:stretch>
            <a:fillRect/>
          </a:stretch>
        </p:blipFill>
        <p:spPr>
          <a:xfrm>
            <a:off x="7520783" y="3139285"/>
            <a:ext cx="4508320" cy="79364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2B3D663-497F-C186-B268-BBEC888C8DBB}"/>
                  </a:ext>
                </a:extLst>
              </p:cNvPr>
              <p:cNvSpPr txBox="1"/>
              <p:nvPr/>
            </p:nvSpPr>
            <p:spPr>
              <a:xfrm>
                <a:off x="7809143" y="4038989"/>
                <a:ext cx="4016940" cy="1477328"/>
              </a:xfrm>
              <a:prstGeom prst="rect">
                <a:avLst/>
              </a:prstGeom>
              <a:noFill/>
            </p:spPr>
            <p:txBody>
              <a:bodyPr wrap="square" rtlCol="0">
                <a:spAutoFit/>
              </a:bodyPr>
              <a:lstStyle/>
              <a:p>
                <a14:m>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i="1" smtClean="0">
                            <a:latin typeface="Cambria Math" panose="02040503050406030204" pitchFamily="18" charset="0"/>
                          </a:rPr>
                          <m:t>𝜋</m:t>
                        </m:r>
                      </m:e>
                      <m:sub>
                        <m:r>
                          <a:rPr kumimoji="1" lang="en-US" altLang="zh-CN" b="0" i="1" smtClean="0">
                            <a:latin typeface="Cambria Math" panose="02040503050406030204" pitchFamily="18" charset="0"/>
                          </a:rPr>
                          <m:t>𝑥</m:t>
                        </m:r>
                      </m:sub>
                    </m:sSub>
                  </m:oMath>
                </a14:m>
                <a:r>
                  <a:rPr kumimoji="1" lang="zh-CN" altLang="en-US" dirty="0"/>
                  <a:t>：</a:t>
                </a:r>
                <a:r>
                  <a:rPr kumimoji="1" lang="en-US" altLang="zh-CN" dirty="0"/>
                  <a:t>local</a:t>
                </a:r>
                <a:r>
                  <a:rPr kumimoji="1" lang="zh-CN" altLang="en-US" dirty="0"/>
                  <a:t> </a:t>
                </a:r>
                <a:r>
                  <a:rPr kumimoji="1" lang="en-US" altLang="zh-CN" dirty="0"/>
                  <a:t>neighborhood</a:t>
                </a:r>
                <a:r>
                  <a:rPr kumimoji="1" lang="zh-CN" altLang="en-US" dirty="0"/>
                  <a:t> </a:t>
                </a:r>
                <a:r>
                  <a:rPr kumimoji="1" lang="en-US" altLang="zh-CN" dirty="0"/>
                  <a:t>of</a:t>
                </a:r>
                <a:r>
                  <a:rPr kumimoji="1" lang="zh-CN" altLang="en-US" dirty="0"/>
                  <a:t> </a:t>
                </a:r>
                <a14:m>
                  <m:oMath xmlns:m="http://schemas.openxmlformats.org/officeDocument/2006/math">
                    <m:r>
                      <a:rPr kumimoji="1" lang="en-US" altLang="zh-CN" i="1">
                        <a:latin typeface="Cambria Math" panose="02040503050406030204" pitchFamily="18" charset="0"/>
                      </a:rPr>
                      <m:t>𝑥</m:t>
                    </m:r>
                  </m:oMath>
                </a14:m>
                <a:endParaRPr kumimoji="1" lang="en-US" altLang="zh-CN" dirty="0"/>
              </a:p>
              <a:p>
                <a14:m>
                  <m:oMath xmlns:m="http://schemas.openxmlformats.org/officeDocument/2006/math">
                    <m:r>
                      <a:rPr kumimoji="1" lang="en-US" altLang="zh-CN" b="0" i="1" smtClean="0">
                        <a:latin typeface="Cambria Math" panose="02040503050406030204" pitchFamily="18" charset="0"/>
                      </a:rPr>
                      <m:t>𝑧</m:t>
                    </m:r>
                  </m:oMath>
                </a14:m>
                <a:r>
                  <a:rPr kumimoji="1" lang="zh-CN" altLang="en-US" dirty="0"/>
                  <a:t>：</a:t>
                </a:r>
                <a:r>
                  <a:rPr kumimoji="1" lang="en-US" altLang="zh-CN" dirty="0"/>
                  <a:t>sampled</a:t>
                </a:r>
                <a:r>
                  <a:rPr kumimoji="1" lang="zh-CN" altLang="en-US" dirty="0"/>
                  <a:t> </a:t>
                </a:r>
                <a:r>
                  <a:rPr kumimoji="1" lang="en-US" altLang="zh-CN" dirty="0"/>
                  <a:t>neighbor</a:t>
                </a:r>
                <a:r>
                  <a:rPr kumimoji="1" lang="zh-CN" altLang="en-US" dirty="0"/>
                  <a:t> </a:t>
                </a:r>
                <a:r>
                  <a:rPr kumimoji="1" lang="en-US" altLang="zh-CN" dirty="0"/>
                  <a:t>points</a:t>
                </a:r>
              </a:p>
              <a:p>
                <a14:m>
                  <m:oMath xmlns:m="http://schemas.openxmlformats.org/officeDocument/2006/math">
                    <m:r>
                      <a:rPr kumimoji="1" lang="en-US" altLang="zh-CN" b="0" i="1" smtClean="0">
                        <a:latin typeface="Cambria Math" panose="02040503050406030204" pitchFamily="18" charset="0"/>
                      </a:rPr>
                      <m:t>𝑔</m:t>
                    </m:r>
                  </m:oMath>
                </a14:m>
                <a:r>
                  <a:rPr kumimoji="1" lang="zh-CN" altLang="en-US" dirty="0"/>
                  <a:t>：</a:t>
                </a:r>
                <a:r>
                  <a:rPr kumimoji="1" lang="en-US" altLang="zh-CN" dirty="0"/>
                  <a:t>explainer</a:t>
                </a:r>
                <a:r>
                  <a:rPr kumimoji="1" lang="zh-CN" altLang="en-US" dirty="0"/>
                  <a:t> </a:t>
                </a:r>
                <a:r>
                  <a:rPr kumimoji="1" lang="en-US" altLang="zh-CN" dirty="0" err="1"/>
                  <a:t>e.g</a:t>
                </a:r>
                <a:r>
                  <a:rPr kumimoji="1" lang="zh-CN" altLang="en-US" dirty="0"/>
                  <a:t> </a:t>
                </a:r>
                <a:r>
                  <a:rPr kumimoji="1" lang="en-US" altLang="zh-CN" dirty="0"/>
                  <a:t>a</a:t>
                </a:r>
                <a:r>
                  <a:rPr kumimoji="1" lang="zh-CN" altLang="en-US" dirty="0"/>
                  <a:t> </a:t>
                </a:r>
                <a:r>
                  <a:rPr kumimoji="1" lang="en-US" altLang="zh-CN" dirty="0"/>
                  <a:t>linear</a:t>
                </a:r>
                <a:r>
                  <a:rPr kumimoji="1" lang="zh-CN" altLang="en-US" dirty="0"/>
                  <a:t> </a:t>
                </a:r>
                <a:r>
                  <a:rPr kumimoji="1" lang="en-US" altLang="zh-CN" dirty="0"/>
                  <a:t>model</a:t>
                </a:r>
              </a:p>
              <a:p>
                <a14:m>
                  <m:oMath xmlns:m="http://schemas.openxmlformats.org/officeDocument/2006/math">
                    <m:r>
                      <a:rPr kumimoji="1" lang="en-US" altLang="zh-CN" b="0" i="1" smtClean="0">
                        <a:latin typeface="Cambria Math" panose="02040503050406030204" pitchFamily="18" charset="0"/>
                      </a:rPr>
                      <m:t>𝑧</m:t>
                    </m:r>
                    <m:r>
                      <a:rPr kumimoji="1" lang="en-US" altLang="zh-CN" b="0" i="0" smtClean="0">
                        <a:latin typeface="Cambria Math" panose="02040503050406030204" pitchFamily="18" charset="0"/>
                      </a:rPr>
                      <m:t>′</m:t>
                    </m:r>
                  </m:oMath>
                </a14:m>
                <a:r>
                  <a:rPr kumimoji="1" lang="zh-CN" altLang="en-US" dirty="0"/>
                  <a:t>：</a:t>
                </a:r>
                <a:r>
                  <a:rPr kumimoji="1" lang="en-US" altLang="zh-CN" dirty="0"/>
                  <a:t>a</a:t>
                </a:r>
                <a:r>
                  <a:rPr kumimoji="1" lang="zh-CN" altLang="en-US" dirty="0"/>
                  <a:t> </a:t>
                </a:r>
                <a:r>
                  <a:rPr kumimoji="1" lang="en-US" altLang="zh-CN" dirty="0"/>
                  <a:t>binary</a:t>
                </a:r>
                <a:r>
                  <a:rPr kumimoji="1" lang="zh-CN" altLang="en-US" dirty="0"/>
                  <a:t> </a:t>
                </a:r>
                <a:r>
                  <a:rPr kumimoji="1" lang="en-US" altLang="zh-CN" dirty="0"/>
                  <a:t>vector</a:t>
                </a:r>
                <a:r>
                  <a:rPr kumimoji="1" lang="zh-CN" altLang="en-US" dirty="0"/>
                  <a:t> </a:t>
                </a:r>
                <a:r>
                  <a:rPr kumimoji="1" lang="en-US" altLang="zh-CN" dirty="0"/>
                  <a:t>for</a:t>
                </a:r>
                <a:r>
                  <a:rPr kumimoji="1" lang="zh-CN" altLang="en-US" dirty="0"/>
                  <a:t> </a:t>
                </a:r>
                <a:r>
                  <a:rPr kumimoji="1" lang="en-US" altLang="zh-CN" dirty="0"/>
                  <a:t>interpretable</a:t>
                </a:r>
                <a:r>
                  <a:rPr kumimoji="1" lang="zh-CN" altLang="en-US" dirty="0"/>
                  <a:t> </a:t>
                </a:r>
                <a:r>
                  <a:rPr lang="en-AU" altLang="zh-CN" dirty="0"/>
                  <a:t>representation</a:t>
                </a:r>
                <a:r>
                  <a:rPr lang="en-US" altLang="zh-CN" dirty="0"/>
                  <a:t>(e.g.</a:t>
                </a:r>
                <a:r>
                  <a:rPr lang="zh-CN" altLang="en-US" dirty="0"/>
                  <a:t> </a:t>
                </a:r>
                <a:r>
                  <a:rPr kumimoji="1" lang="en-US" altLang="zh-CN" dirty="0"/>
                  <a:t>patch)</a:t>
                </a:r>
              </a:p>
            </p:txBody>
          </p:sp>
        </mc:Choice>
        <mc:Fallback xmlns="">
          <p:sp>
            <p:nvSpPr>
              <p:cNvPr id="9" name="文本框 8">
                <a:extLst>
                  <a:ext uri="{FF2B5EF4-FFF2-40B4-BE49-F238E27FC236}">
                    <a16:creationId xmlns:a16="http://schemas.microsoft.com/office/drawing/2014/main" id="{52B3D663-497F-C186-B268-BBEC888C8DBB}"/>
                  </a:ext>
                </a:extLst>
              </p:cNvPr>
              <p:cNvSpPr txBox="1">
                <a:spLocks noRot="1" noChangeAspect="1" noMove="1" noResize="1" noEditPoints="1" noAdjustHandles="1" noChangeArrowheads="1" noChangeShapeType="1" noTextEdit="1"/>
              </p:cNvSpPr>
              <p:nvPr/>
            </p:nvSpPr>
            <p:spPr>
              <a:xfrm>
                <a:off x="7809143" y="4038989"/>
                <a:ext cx="4016940" cy="1477328"/>
              </a:xfrm>
              <a:prstGeom prst="rect">
                <a:avLst/>
              </a:prstGeom>
              <a:blipFill>
                <a:blip r:embed="rId6"/>
                <a:stretch>
                  <a:fillRect l="-943" t="-2564" b="-5128"/>
                </a:stretch>
              </a:blipFill>
            </p:spPr>
            <p:txBody>
              <a:bodyPr/>
              <a:lstStyle/>
              <a:p>
                <a:r>
                  <a:rPr lang="zh-CN" altLang="en-US">
                    <a:noFill/>
                  </a:rPr>
                  <a:t> </a:t>
                </a:r>
              </a:p>
            </p:txBody>
          </p:sp>
        </mc:Fallback>
      </mc:AlternateContent>
      <p:cxnSp>
        <p:nvCxnSpPr>
          <p:cNvPr id="11" name="直线连接符 10">
            <a:extLst>
              <a:ext uri="{FF2B5EF4-FFF2-40B4-BE49-F238E27FC236}">
                <a16:creationId xmlns:a16="http://schemas.microsoft.com/office/drawing/2014/main" id="{8DD396CF-B2F1-49DA-51D4-A8DC26405887}"/>
              </a:ext>
            </a:extLst>
          </p:cNvPr>
          <p:cNvCxnSpPr>
            <a:cxnSpLocks/>
          </p:cNvCxnSpPr>
          <p:nvPr/>
        </p:nvCxnSpPr>
        <p:spPr>
          <a:xfrm>
            <a:off x="7176120" y="1988840"/>
            <a:ext cx="0" cy="34312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194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7E7E3-9549-0AA9-B66B-3C60C6055350}"/>
              </a:ext>
            </a:extLst>
          </p:cNvPr>
          <p:cNvSpPr>
            <a:spLocks noGrp="1"/>
          </p:cNvSpPr>
          <p:nvPr>
            <p:ph type="title"/>
          </p:nvPr>
        </p:nvSpPr>
        <p:spPr/>
        <p:txBody>
          <a:bodyPr/>
          <a:lstStyle/>
          <a:p>
            <a:r>
              <a:rPr kumimoji="1" lang="en-US" altLang="zh-CN" dirty="0"/>
              <a:t>Integrated</a:t>
            </a:r>
            <a:r>
              <a:rPr kumimoji="1" lang="zh-CN" altLang="en-US" dirty="0"/>
              <a:t> </a:t>
            </a:r>
            <a:r>
              <a:rPr kumimoji="1" lang="en-US" altLang="zh-CN" dirty="0"/>
              <a:t>Gradients</a:t>
            </a:r>
            <a:endParaRPr kumimoji="1" lang="zh-CN" altLang="en-US" dirty="0"/>
          </a:p>
        </p:txBody>
      </p:sp>
      <p:sp>
        <p:nvSpPr>
          <p:cNvPr id="12" name="文本框 11">
            <a:extLst>
              <a:ext uri="{FF2B5EF4-FFF2-40B4-BE49-F238E27FC236}">
                <a16:creationId xmlns:a16="http://schemas.microsoft.com/office/drawing/2014/main" id="{6DC3EB51-F52B-CFB8-06CC-991C1C27BE0B}"/>
              </a:ext>
            </a:extLst>
          </p:cNvPr>
          <p:cNvSpPr txBox="1"/>
          <p:nvPr/>
        </p:nvSpPr>
        <p:spPr>
          <a:xfrm>
            <a:off x="349587" y="5877272"/>
            <a:ext cx="11492825" cy="523220"/>
          </a:xfrm>
          <a:prstGeom prst="rect">
            <a:avLst/>
          </a:prstGeom>
          <a:noFill/>
        </p:spPr>
        <p:txBody>
          <a:bodyPr wrap="square" rtlCol="0">
            <a:spAutoFit/>
          </a:bodyPr>
          <a:lstStyle/>
          <a:p>
            <a:r>
              <a:rPr kumimoji="1" lang="en-US" altLang="zh-CN" sz="1400" dirty="0">
                <a:latin typeface="Microsoft YaHei" panose="020B0503020204020204" pitchFamily="34" charset="-122"/>
                <a:ea typeface="Microsoft YaHei" panose="020B0503020204020204" pitchFamily="34" charset="-122"/>
              </a:rPr>
              <a:t>Sundararajan M, </a:t>
            </a:r>
            <a:r>
              <a:rPr kumimoji="1" lang="en-US" altLang="zh-CN" sz="1400" dirty="0" err="1">
                <a:latin typeface="Microsoft YaHei" panose="020B0503020204020204" pitchFamily="34" charset="-122"/>
                <a:ea typeface="Microsoft YaHei" panose="020B0503020204020204" pitchFamily="34" charset="-122"/>
              </a:rPr>
              <a:t>Taly</a:t>
            </a:r>
            <a:r>
              <a:rPr kumimoji="1" lang="en-US" altLang="zh-CN" sz="1400" dirty="0">
                <a:latin typeface="Microsoft YaHei" panose="020B0503020204020204" pitchFamily="34" charset="-122"/>
                <a:ea typeface="Microsoft YaHei" panose="020B0503020204020204" pitchFamily="34" charset="-122"/>
              </a:rPr>
              <a:t> A, Yan Q. Axiomatic attribution for deep networks,</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ICML, 2017. </a:t>
            </a:r>
          </a:p>
          <a:p>
            <a:r>
              <a:rPr kumimoji="1" lang="en-US" altLang="zh-CN" sz="1400" dirty="0">
                <a:latin typeface="Microsoft YaHei" panose="020B0503020204020204" pitchFamily="34" charset="-122"/>
                <a:ea typeface="Microsoft YaHei" panose="020B0503020204020204" pitchFamily="34" charset="-122"/>
              </a:rPr>
              <a:t>https://</a:t>
            </a:r>
            <a:r>
              <a:rPr kumimoji="1" lang="en-US" altLang="zh-CN" sz="1400" dirty="0" err="1">
                <a:latin typeface="Microsoft YaHei" panose="020B0503020204020204" pitchFamily="34" charset="-122"/>
                <a:ea typeface="Microsoft YaHei" panose="020B0503020204020204" pitchFamily="34" charset="-122"/>
              </a:rPr>
              <a:t>github.com</a:t>
            </a:r>
            <a:r>
              <a:rPr kumimoji="1" lang="en-US" altLang="zh-CN" sz="1400" dirty="0">
                <a:latin typeface="Microsoft YaHei" panose="020B0503020204020204" pitchFamily="34" charset="-122"/>
                <a:ea typeface="Microsoft YaHei" panose="020B0503020204020204" pitchFamily="34" charset="-122"/>
              </a:rPr>
              <a:t>/</a:t>
            </a:r>
            <a:r>
              <a:rPr kumimoji="1" lang="en-US" altLang="zh-CN" sz="1400" dirty="0" err="1">
                <a:latin typeface="Microsoft YaHei" panose="020B0503020204020204" pitchFamily="34" charset="-122"/>
                <a:ea typeface="Microsoft YaHei" panose="020B0503020204020204" pitchFamily="34" charset="-122"/>
              </a:rPr>
              <a:t>TianhongDai</a:t>
            </a:r>
            <a:r>
              <a:rPr kumimoji="1" lang="en-US" altLang="zh-CN" sz="1400" dirty="0">
                <a:latin typeface="Microsoft YaHei" panose="020B0503020204020204" pitchFamily="34" charset="-122"/>
                <a:ea typeface="Microsoft YaHei" panose="020B0503020204020204" pitchFamily="34" charset="-122"/>
              </a:rPr>
              <a:t>/integrated-gradient-</a:t>
            </a:r>
            <a:r>
              <a:rPr kumimoji="1" lang="en-US" altLang="zh-CN" sz="1400" dirty="0" err="1">
                <a:latin typeface="Microsoft YaHei" panose="020B0503020204020204" pitchFamily="34" charset="-122"/>
                <a:ea typeface="Microsoft YaHei" panose="020B0503020204020204" pitchFamily="34" charset="-122"/>
              </a:rPr>
              <a:t>pytorch</a:t>
            </a:r>
            <a:endParaRPr kumimoji="1" lang="en-US" altLang="zh-CN" sz="1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AA2EC435-A4C5-EAE7-3762-0842D87564BA}"/>
              </a:ext>
            </a:extLst>
          </p:cNvPr>
          <p:cNvPicPr>
            <a:picLocks noChangeAspect="1"/>
          </p:cNvPicPr>
          <p:nvPr/>
        </p:nvPicPr>
        <p:blipFill>
          <a:blip r:embed="rId2"/>
          <a:stretch>
            <a:fillRect/>
          </a:stretch>
        </p:blipFill>
        <p:spPr>
          <a:xfrm>
            <a:off x="5873440" y="1768599"/>
            <a:ext cx="5341028" cy="625131"/>
          </a:xfrm>
          <a:prstGeom prst="rect">
            <a:avLst/>
          </a:prstGeom>
        </p:spPr>
      </p:pic>
      <p:pic>
        <p:nvPicPr>
          <p:cNvPr id="13" name="图片 12">
            <a:extLst>
              <a:ext uri="{FF2B5EF4-FFF2-40B4-BE49-F238E27FC236}">
                <a16:creationId xmlns:a16="http://schemas.microsoft.com/office/drawing/2014/main" id="{088E1F43-91BC-ACAA-9361-63B03BF9EF22}"/>
              </a:ext>
            </a:extLst>
          </p:cNvPr>
          <p:cNvPicPr>
            <a:picLocks noChangeAspect="1"/>
          </p:cNvPicPr>
          <p:nvPr/>
        </p:nvPicPr>
        <p:blipFill>
          <a:blip r:embed="rId3"/>
          <a:stretch>
            <a:fillRect/>
          </a:stretch>
        </p:blipFill>
        <p:spPr>
          <a:xfrm>
            <a:off x="977532" y="1394048"/>
            <a:ext cx="4343400" cy="4267200"/>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D853B83-E56F-4EA7-60BA-1B8CDB2BD258}"/>
                  </a:ext>
                </a:extLst>
              </p:cNvPr>
              <p:cNvSpPr txBox="1"/>
              <p:nvPr/>
            </p:nvSpPr>
            <p:spPr>
              <a:xfrm>
                <a:off x="6368902" y="2601713"/>
                <a:ext cx="2768835" cy="369588"/>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b="1" dirty="0"/>
                  <a:t>There</a:t>
                </a:r>
                <a:r>
                  <a:rPr kumimoji="1" lang="zh-CN" altLang="en-US" b="1" dirty="0"/>
                  <a:t> </a:t>
                </a:r>
                <a:r>
                  <a:rPr kumimoji="1" lang="en-US" altLang="zh-CN" b="1" dirty="0"/>
                  <a:t>is</a:t>
                </a:r>
                <a:r>
                  <a:rPr kumimoji="1" lang="zh-CN" altLang="en-US" b="1" dirty="0"/>
                  <a:t> </a:t>
                </a:r>
                <a:r>
                  <a:rPr kumimoji="1" lang="en-US" altLang="zh-CN" b="1" dirty="0"/>
                  <a:t>a</a:t>
                </a:r>
                <a:r>
                  <a:rPr kumimoji="1" lang="zh-CN" altLang="en-US" b="1" dirty="0"/>
                  <a:t> </a:t>
                </a:r>
                <a:r>
                  <a:rPr kumimoji="1" lang="en-US" altLang="zh-CN" b="1" dirty="0"/>
                  <a:t>path</a:t>
                </a:r>
                <a:r>
                  <a:rPr kumimoji="1" lang="en-US" altLang="zh-CN" dirty="0"/>
                  <a:t>:</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sub>
                    </m:sSub>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sub>
                      <m:sup>
                        <m:r>
                          <a:rPr kumimoji="1" lang="en-US" altLang="zh-CN" b="0" i="1" smtClean="0">
                            <a:latin typeface="Cambria Math" panose="02040503050406030204" pitchFamily="18" charset="0"/>
                          </a:rPr>
                          <m:t>′</m:t>
                        </m:r>
                      </m:sup>
                    </m:sSubSup>
                  </m:oMath>
                </a14:m>
                <a:endParaRPr kumimoji="1" lang="zh-CN" altLang="en-US" dirty="0"/>
              </a:p>
            </p:txBody>
          </p:sp>
        </mc:Choice>
        <mc:Fallback xmlns="">
          <p:sp>
            <p:nvSpPr>
              <p:cNvPr id="14" name="文本框 13">
                <a:extLst>
                  <a:ext uri="{FF2B5EF4-FFF2-40B4-BE49-F238E27FC236}">
                    <a16:creationId xmlns:a16="http://schemas.microsoft.com/office/drawing/2014/main" id="{BD853B83-E56F-4EA7-60BA-1B8CDB2BD258}"/>
                  </a:ext>
                </a:extLst>
              </p:cNvPr>
              <p:cNvSpPr txBox="1">
                <a:spLocks noRot="1" noChangeAspect="1" noMove="1" noResize="1" noEditPoints="1" noAdjustHandles="1" noChangeArrowheads="1" noChangeShapeType="1" noTextEdit="1"/>
              </p:cNvSpPr>
              <p:nvPr/>
            </p:nvSpPr>
            <p:spPr>
              <a:xfrm>
                <a:off x="6368902" y="2601713"/>
                <a:ext cx="2768835" cy="369588"/>
              </a:xfrm>
              <a:prstGeom prst="rect">
                <a:avLst/>
              </a:prstGeom>
              <a:blipFill>
                <a:blip r:embed="rId4"/>
                <a:stretch>
                  <a:fillRect l="-1370"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CCA3E20-E625-3673-03BF-65D5A3863CDF}"/>
                  </a:ext>
                </a:extLst>
              </p:cNvPr>
              <p:cNvSpPr txBox="1"/>
              <p:nvPr/>
            </p:nvSpPr>
            <p:spPr>
              <a:xfrm>
                <a:off x="6368902" y="3107911"/>
                <a:ext cx="2898550"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b="1" dirty="0"/>
                  <a:t>Traverse</a:t>
                </a:r>
                <a:r>
                  <a:rPr kumimoji="1" lang="zh-CN" altLang="en-US" b="1" dirty="0"/>
                  <a:t> </a:t>
                </a:r>
                <a:r>
                  <a:rPr kumimoji="1" lang="en-US" altLang="zh-CN" b="1" dirty="0"/>
                  <a:t>the</a:t>
                </a:r>
                <a:r>
                  <a:rPr kumimoji="1" lang="zh-CN" altLang="en-US" b="1" dirty="0"/>
                  <a:t> </a:t>
                </a:r>
                <a:r>
                  <a:rPr kumimoji="1" lang="en-US" altLang="zh-CN" b="1" dirty="0"/>
                  <a:t>path</a:t>
                </a:r>
                <a:r>
                  <a:rPr kumimoji="1" lang="zh-CN" altLang="en-US" b="1" dirty="0"/>
                  <a:t> </a:t>
                </a:r>
                <a:r>
                  <a:rPr kumimoji="1" lang="en-US" altLang="zh-CN" b="1" dirty="0"/>
                  <a:t>using</a:t>
                </a:r>
                <a:r>
                  <a:rPr kumimoji="1" lang="zh-CN" altLang="en-US" b="1" dirty="0"/>
                  <a:t> </a:t>
                </a:r>
                <a14:m>
                  <m:oMath xmlns:m="http://schemas.openxmlformats.org/officeDocument/2006/math">
                    <m:r>
                      <a:rPr kumimoji="1" lang="zh-CN" altLang="en-US" b="1" i="1" smtClean="0">
                        <a:latin typeface="Cambria Math" panose="02040503050406030204" pitchFamily="18" charset="0"/>
                      </a:rPr>
                      <m:t>𝜶</m:t>
                    </m:r>
                  </m:oMath>
                </a14:m>
                <a:endParaRPr kumimoji="1" lang="zh-CN" altLang="en-US" b="1" dirty="0"/>
              </a:p>
            </p:txBody>
          </p:sp>
        </mc:Choice>
        <mc:Fallback xmlns="">
          <p:sp>
            <p:nvSpPr>
              <p:cNvPr id="15" name="文本框 14">
                <a:extLst>
                  <a:ext uri="{FF2B5EF4-FFF2-40B4-BE49-F238E27FC236}">
                    <a16:creationId xmlns:a16="http://schemas.microsoft.com/office/drawing/2014/main" id="{6CCA3E20-E625-3673-03BF-65D5A3863CDF}"/>
                  </a:ext>
                </a:extLst>
              </p:cNvPr>
              <p:cNvSpPr txBox="1">
                <a:spLocks noRot="1" noChangeAspect="1" noMove="1" noResize="1" noEditPoints="1" noAdjustHandles="1" noChangeArrowheads="1" noChangeShapeType="1" noTextEdit="1"/>
              </p:cNvSpPr>
              <p:nvPr/>
            </p:nvSpPr>
            <p:spPr>
              <a:xfrm>
                <a:off x="6368902" y="3107911"/>
                <a:ext cx="2898550" cy="369332"/>
              </a:xfrm>
              <a:prstGeom prst="rect">
                <a:avLst/>
              </a:prstGeom>
              <a:blipFill>
                <a:blip r:embed="rId5"/>
                <a:stretch>
                  <a:fillRect l="-1310" t="-6667" b="-26667"/>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A8C61E2-6197-56DC-3931-8B175A39F5FB}"/>
              </a:ext>
            </a:extLst>
          </p:cNvPr>
          <p:cNvSpPr txBox="1"/>
          <p:nvPr/>
        </p:nvSpPr>
        <p:spPr>
          <a:xfrm>
            <a:off x="6367018" y="3635732"/>
            <a:ext cx="404155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b="1" dirty="0"/>
              <a:t>Integrate</a:t>
            </a:r>
            <a:r>
              <a:rPr kumimoji="1" lang="zh-CN" altLang="en-US" b="1" dirty="0"/>
              <a:t> </a:t>
            </a:r>
            <a:r>
              <a:rPr kumimoji="1" lang="en-US" altLang="zh-CN" b="1" dirty="0"/>
              <a:t>the</a:t>
            </a:r>
            <a:r>
              <a:rPr kumimoji="1" lang="zh-CN" altLang="en-US" b="1" dirty="0"/>
              <a:t> </a:t>
            </a:r>
            <a:r>
              <a:rPr kumimoji="1" lang="en-US" altLang="zh-CN" b="1" dirty="0"/>
              <a:t>gradients</a:t>
            </a:r>
            <a:r>
              <a:rPr kumimoji="1" lang="zh-CN" altLang="en-US" b="1" dirty="0"/>
              <a:t> </a:t>
            </a:r>
            <a:r>
              <a:rPr kumimoji="1" lang="en-US" altLang="zh-CN" b="1" dirty="0"/>
              <a:t>along</a:t>
            </a:r>
            <a:r>
              <a:rPr kumimoji="1" lang="zh-CN" altLang="en-US" b="1" dirty="0"/>
              <a:t> </a:t>
            </a:r>
            <a:r>
              <a:rPr kumimoji="1" lang="en-US" altLang="zh-CN" b="1" dirty="0"/>
              <a:t>the</a:t>
            </a:r>
            <a:r>
              <a:rPr kumimoji="1" lang="zh-CN" altLang="en-US" b="1" dirty="0"/>
              <a:t> </a:t>
            </a:r>
            <a:r>
              <a:rPr kumimoji="1" lang="en-US" altLang="zh-CN" b="1" dirty="0"/>
              <a:t>way</a:t>
            </a:r>
            <a:endParaRPr kumimoji="1" lang="zh-CN" altLang="en-US" b="1" dirty="0"/>
          </a:p>
        </p:txBody>
      </p:sp>
    </p:spTree>
    <p:extLst>
      <p:ext uri="{BB962C8B-B14F-4D97-AF65-F5344CB8AC3E}">
        <p14:creationId xmlns:p14="http://schemas.microsoft.com/office/powerpoint/2010/main" val="3542290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7E7E3-9549-0AA9-B66B-3C60C6055350}"/>
              </a:ext>
            </a:extLst>
          </p:cNvPr>
          <p:cNvSpPr>
            <a:spLocks noGrp="1"/>
          </p:cNvSpPr>
          <p:nvPr>
            <p:ph type="title"/>
          </p:nvPr>
        </p:nvSpPr>
        <p:spPr/>
        <p:txBody>
          <a:bodyPr/>
          <a:lstStyle/>
          <a:p>
            <a:r>
              <a:rPr kumimoji="1" lang="en-US" altLang="zh-CN" dirty="0"/>
              <a:t>Cognitive</a:t>
            </a:r>
            <a:r>
              <a:rPr kumimoji="1" lang="zh-CN" altLang="en-US" dirty="0"/>
              <a:t> </a:t>
            </a:r>
            <a:r>
              <a:rPr kumimoji="1" lang="en-US" altLang="zh-CN" dirty="0"/>
              <a:t>Distillation</a:t>
            </a:r>
            <a:endParaRPr kumimoji="1" lang="zh-CN" altLang="en-US" dirty="0"/>
          </a:p>
        </p:txBody>
      </p:sp>
      <p:sp>
        <p:nvSpPr>
          <p:cNvPr id="12" name="文本框 11">
            <a:extLst>
              <a:ext uri="{FF2B5EF4-FFF2-40B4-BE49-F238E27FC236}">
                <a16:creationId xmlns:a16="http://schemas.microsoft.com/office/drawing/2014/main" id="{6DC3EB51-F52B-CFB8-06CC-991C1C27BE0B}"/>
              </a:ext>
            </a:extLst>
          </p:cNvPr>
          <p:cNvSpPr txBox="1"/>
          <p:nvPr/>
        </p:nvSpPr>
        <p:spPr>
          <a:xfrm>
            <a:off x="349587" y="6237312"/>
            <a:ext cx="8626733" cy="338554"/>
          </a:xfrm>
          <a:prstGeom prst="rect">
            <a:avLst/>
          </a:prstGeom>
          <a:noFill/>
        </p:spPr>
        <p:txBody>
          <a:bodyPr wrap="square" rtlCol="0">
            <a:spAutoFit/>
          </a:bodyPr>
          <a:lstStyle/>
          <a:p>
            <a:pPr algn="l"/>
            <a:r>
              <a:rPr lang="en-US" altLang="zh-CN" sz="1600" b="0" i="0" u="none" strike="noStrike" dirty="0">
                <a:effectLst/>
                <a:latin typeface="Arial" panose="020B0604020202020204" pitchFamily="34" charset="0"/>
              </a:rPr>
              <a:t>Huang</a:t>
            </a:r>
            <a:r>
              <a:rPr lang="zh-CN" altLang="en-US" sz="1600" b="0" i="0" u="none" strike="noStrike" dirty="0">
                <a:effectLst/>
                <a:latin typeface="Arial" panose="020B0604020202020204" pitchFamily="34" charset="0"/>
              </a:rPr>
              <a:t> </a:t>
            </a:r>
            <a:r>
              <a:rPr lang="en-US" altLang="zh-CN" sz="1600" b="0" i="0" u="none" strike="noStrike" dirty="0">
                <a:effectLst/>
                <a:latin typeface="Arial" panose="020B0604020202020204" pitchFamily="34" charset="0"/>
              </a:rPr>
              <a:t>et</a:t>
            </a:r>
            <a:r>
              <a:rPr lang="zh-CN" altLang="en-US" sz="1600" b="0" i="0" u="none" strike="noStrike" dirty="0">
                <a:effectLst/>
                <a:latin typeface="Arial" panose="020B0604020202020204" pitchFamily="34" charset="0"/>
              </a:rPr>
              <a:t> </a:t>
            </a:r>
            <a:r>
              <a:rPr lang="en-US" altLang="zh-CN" sz="1600" b="0" i="0" u="none" strike="noStrike" dirty="0">
                <a:effectLst/>
                <a:latin typeface="Arial" panose="020B0604020202020204" pitchFamily="34" charset="0"/>
              </a:rPr>
              <a:t>al.</a:t>
            </a:r>
            <a:r>
              <a:rPr lang="zh-CN" altLang="en-US" sz="1600" b="0" i="0" u="none" strike="noStrike" dirty="0">
                <a:effectLst/>
                <a:latin typeface="Arial" panose="020B0604020202020204" pitchFamily="34" charset="0"/>
              </a:rPr>
              <a:t> </a:t>
            </a:r>
            <a:r>
              <a:rPr lang="en" altLang="zh-CN" sz="1600" b="0" i="0" u="none" strike="noStrike" dirty="0">
                <a:effectLst/>
                <a:latin typeface="Arial" panose="020B0604020202020204" pitchFamily="34" charset="0"/>
              </a:rPr>
              <a:t>Distilling Cognitive Backdoor Patterns within an Image</a:t>
            </a:r>
            <a:r>
              <a:rPr lang="en-US" altLang="zh-CN" sz="1600" b="0" i="0" u="none" strike="noStrike" dirty="0">
                <a:effectLst/>
                <a:latin typeface="Arial" panose="020B0604020202020204" pitchFamily="34" charset="0"/>
              </a:rPr>
              <a:t>,</a:t>
            </a:r>
            <a:r>
              <a:rPr lang="zh-CN" altLang="en-US" sz="1600" b="0" i="0" u="none" strike="noStrike" dirty="0">
                <a:effectLst/>
                <a:latin typeface="Arial" panose="020B0604020202020204" pitchFamily="34" charset="0"/>
              </a:rPr>
              <a:t> </a:t>
            </a:r>
            <a:r>
              <a:rPr lang="en-US" altLang="zh-CN" sz="1600" b="0" i="0" u="none" strike="noStrike" dirty="0">
                <a:effectLst/>
                <a:latin typeface="Arial" panose="020B0604020202020204" pitchFamily="34" charset="0"/>
              </a:rPr>
              <a:t>ICLR</a:t>
            </a:r>
            <a:r>
              <a:rPr lang="zh-CN" altLang="en-US" sz="1600" b="0" i="0" u="none" strike="noStrike" dirty="0">
                <a:effectLst/>
                <a:latin typeface="Arial" panose="020B0604020202020204" pitchFamily="34" charset="0"/>
              </a:rPr>
              <a:t> </a:t>
            </a:r>
            <a:r>
              <a:rPr lang="en-US" altLang="zh-CN" sz="1600" b="0" i="0" u="none" strike="noStrike" dirty="0">
                <a:effectLst/>
                <a:latin typeface="Arial" panose="020B0604020202020204" pitchFamily="34" charset="0"/>
              </a:rPr>
              <a:t>2023</a:t>
            </a:r>
            <a:endParaRPr lang="en" altLang="zh-CN" sz="1600" b="0" i="0" dirty="0">
              <a:effectLst/>
              <a:latin typeface="Arial" panose="020B0604020202020204" pitchFamily="34" charset="0"/>
            </a:endParaRPr>
          </a:p>
        </p:txBody>
      </p:sp>
      <p:pic>
        <p:nvPicPr>
          <p:cNvPr id="3" name="Picture 8" descr="Graphical user interface&#10;&#10;Description automatically generated with medium confidence">
            <a:extLst>
              <a:ext uri="{FF2B5EF4-FFF2-40B4-BE49-F238E27FC236}">
                <a16:creationId xmlns:a16="http://schemas.microsoft.com/office/drawing/2014/main" id="{D16C1469-607B-5DCA-5FDD-96E3C0C2F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335" y="1927619"/>
            <a:ext cx="10785430" cy="3599688"/>
          </a:xfrm>
          <a:prstGeom prst="rect">
            <a:avLst/>
          </a:prstGeom>
        </p:spPr>
      </p:pic>
      <p:sp>
        <p:nvSpPr>
          <p:cNvPr id="4" name="Content Placeholder 6">
            <a:extLst>
              <a:ext uri="{FF2B5EF4-FFF2-40B4-BE49-F238E27FC236}">
                <a16:creationId xmlns:a16="http://schemas.microsoft.com/office/drawing/2014/main" id="{E3E7BBB6-523F-282B-0FB1-DD0672A13C1B}"/>
              </a:ext>
            </a:extLst>
          </p:cNvPr>
          <p:cNvSpPr>
            <a:spLocks noGrp="1"/>
          </p:cNvSpPr>
          <p:nvPr>
            <p:ph idx="1"/>
          </p:nvPr>
        </p:nvSpPr>
        <p:spPr>
          <a:xfrm>
            <a:off x="7152340" y="5465212"/>
            <a:ext cx="5039660" cy="491457"/>
          </a:xfrm>
        </p:spPr>
        <p:txBody>
          <a:bodyPr>
            <a:normAutofit/>
          </a:bodyPr>
          <a:lstStyle/>
          <a:p>
            <a:pPr algn="ctr"/>
            <a:r>
              <a:rPr lang="en-US" sz="2000" dirty="0">
                <a:latin typeface="Microsoft YaHei UI" panose="020B0503020204020204" pitchFamily="34" charset="-122"/>
                <a:ea typeface="Microsoft YaHei UI" panose="020B0503020204020204" pitchFamily="34" charset="-122"/>
              </a:rPr>
              <a:t>Mask extract by cognitive distillation </a:t>
            </a:r>
          </a:p>
        </p:txBody>
      </p:sp>
    </p:spTree>
    <p:extLst>
      <p:ext uri="{BB962C8B-B14F-4D97-AF65-F5344CB8AC3E}">
        <p14:creationId xmlns:p14="http://schemas.microsoft.com/office/powerpoint/2010/main" val="2239217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Useful and non-useful features</a:t>
            </a:r>
          </a:p>
        </p:txBody>
      </p:sp>
      <p:sp>
        <p:nvSpPr>
          <p:cNvPr id="7" name="Content Placeholder 6">
            <a:extLst>
              <a:ext uri="{FF2B5EF4-FFF2-40B4-BE49-F238E27FC236}">
                <a16:creationId xmlns:a16="http://schemas.microsoft.com/office/drawing/2014/main" id="{EEF3FEFF-CC7A-D1A4-6C15-53A99611EF4D}"/>
              </a:ext>
            </a:extLst>
          </p:cNvPr>
          <p:cNvSpPr>
            <a:spLocks noGrp="1"/>
          </p:cNvSpPr>
          <p:nvPr>
            <p:ph idx="1"/>
          </p:nvPr>
        </p:nvSpPr>
        <p:spPr/>
        <p:txBody>
          <a:bodyPr/>
          <a:lstStyle/>
          <a:p>
            <a:pPr marL="342900" indent="-342900">
              <a:buFont typeface="Arial" panose="020B0604020202020204" pitchFamily="34" charset="0"/>
              <a:buChar char="•"/>
            </a:pPr>
            <a:r>
              <a:rPr lang="en-US" b="1" dirty="0">
                <a:solidFill>
                  <a:schemeClr val="accent6"/>
                </a:solidFill>
                <a:latin typeface="Microsoft YaHei UI" panose="020B0503020204020204" pitchFamily="34" charset="-122"/>
                <a:ea typeface="Microsoft YaHei UI" panose="020B0503020204020204" pitchFamily="34" charset="-122"/>
              </a:rPr>
              <a:t>Useful feature</a:t>
            </a:r>
            <a:r>
              <a:rPr lang="en-US" altLang="zh-CN" b="1" dirty="0">
                <a:solidFill>
                  <a:schemeClr val="accent6"/>
                </a:solidFill>
                <a:latin typeface="Microsoft YaHei UI" panose="020B0503020204020204" pitchFamily="34" charset="-122"/>
                <a:ea typeface="Microsoft YaHei UI" panose="020B0503020204020204" pitchFamily="34" charset="-122"/>
              </a:rPr>
              <a:t>s</a:t>
            </a:r>
            <a:r>
              <a:rPr lang="en-US" dirty="0">
                <a:latin typeface="Microsoft YaHei UI" panose="020B0503020204020204" pitchFamily="34" charset="-122"/>
                <a:ea typeface="Microsoft YaHei UI" panose="020B0503020204020204" pitchFamily="34" charset="-122"/>
              </a:rPr>
              <a:t>: </a:t>
            </a:r>
          </a:p>
          <a:p>
            <a:pPr marL="342900" indent="-342900">
              <a:buFont typeface="Wingdings" pitchFamily="2" charset="2"/>
              <a:buChar char="Ø"/>
            </a:pPr>
            <a:r>
              <a:rPr lang="en-US" sz="2400" dirty="0">
                <a:latin typeface="Microsoft YaHei UI" panose="020B0503020204020204" pitchFamily="34" charset="-122"/>
                <a:ea typeface="Microsoft YaHei UI" panose="020B0503020204020204" pitchFamily="34" charset="-122"/>
              </a:rPr>
              <a:t>highly correlated with the true label in expectation</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so</a:t>
            </a:r>
            <a:endParaRPr lang="en-US" dirty="0">
              <a:latin typeface="Microsoft YaHei UI" panose="020B0503020204020204" pitchFamily="34" charset="-122"/>
              <a:ea typeface="Microsoft YaHei UI" panose="020B0503020204020204" pitchFamily="34" charset="-122"/>
            </a:endParaRPr>
          </a:p>
          <a:p>
            <a:pPr marL="1016100" lvl="2" indent="-342900">
              <a:buFont typeface="Courier New" panose="02070309020205020404" pitchFamily="49" charset="0"/>
              <a:buChar char="o"/>
            </a:pPr>
            <a:r>
              <a:rPr lang="en-US" sz="2400" dirty="0">
                <a:latin typeface="Microsoft YaHei UI" panose="020B0503020204020204" pitchFamily="34" charset="-122"/>
                <a:ea typeface="Microsoft YaHei UI" panose="020B0503020204020204" pitchFamily="34" charset="-122"/>
              </a:rPr>
              <a:t>If removed, prediction change</a:t>
            </a:r>
          </a:p>
          <a:p>
            <a:pPr marL="1016100" lvl="2" indent="-342900">
              <a:buFont typeface="Courier New" panose="02070309020205020404" pitchFamily="49" charset="0"/>
              <a:buChar char="o"/>
            </a:pPr>
            <a:r>
              <a:rPr lang="en-US" sz="2400" dirty="0">
                <a:latin typeface="Microsoft YaHei UI" panose="020B0503020204020204" pitchFamily="34" charset="-122"/>
                <a:ea typeface="Microsoft YaHei UI" panose="020B0503020204020204" pitchFamily="34" charset="-122"/>
              </a:rPr>
              <a:t>Backdoor trigger is a useful feature</a:t>
            </a:r>
          </a:p>
          <a:p>
            <a:pPr marL="1016100" lvl="2" indent="-342900">
              <a:buFont typeface="Courier New" panose="02070309020205020404" pitchFamily="49" charset="0"/>
              <a:buChar char="o"/>
            </a:pPr>
            <a:endParaRPr lang="en-US" dirty="0">
              <a:latin typeface="Microsoft YaHei UI" panose="020B0503020204020204" pitchFamily="34" charset="-122"/>
              <a:ea typeface="Microsoft YaHei UI" panose="020B0503020204020204" pitchFamily="34" charset="-122"/>
            </a:endParaRPr>
          </a:p>
          <a:p>
            <a:pPr lvl="1" indent="0">
              <a:buNone/>
            </a:pPr>
            <a:endParaRPr lang="en-US" sz="2400" dirty="0">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r>
              <a:rPr lang="en-US" b="1" dirty="0">
                <a:solidFill>
                  <a:srgbClr val="C00000"/>
                </a:solidFill>
                <a:latin typeface="Microsoft YaHei UI" panose="020B0503020204020204" pitchFamily="34" charset="-122"/>
                <a:ea typeface="Microsoft YaHei UI" panose="020B0503020204020204" pitchFamily="34" charset="-122"/>
              </a:rPr>
              <a:t>Non-useful feature</a:t>
            </a:r>
            <a:r>
              <a:rPr lang="en-US" altLang="zh-CN" b="1" dirty="0">
                <a:solidFill>
                  <a:srgbClr val="C00000"/>
                </a:solidFill>
                <a:latin typeface="Microsoft YaHei UI" panose="020B0503020204020204" pitchFamily="34" charset="-122"/>
                <a:ea typeface="Microsoft YaHei UI" panose="020B0503020204020204" pitchFamily="34" charset="-122"/>
              </a:rPr>
              <a:t>s</a:t>
            </a:r>
            <a:r>
              <a:rPr lang="en-US" dirty="0">
                <a:latin typeface="Microsoft YaHei UI" panose="020B0503020204020204" pitchFamily="34" charset="-122"/>
                <a:ea typeface="Microsoft YaHei UI" panose="020B0503020204020204" pitchFamily="34" charset="-122"/>
              </a:rPr>
              <a:t>: </a:t>
            </a:r>
          </a:p>
          <a:p>
            <a:pPr marL="342900" indent="-342900">
              <a:buFont typeface="Wingdings" pitchFamily="2" charset="2"/>
              <a:buChar char="Ø"/>
            </a:pPr>
            <a:r>
              <a:rPr lang="en-US" sz="2400" dirty="0">
                <a:latin typeface="Microsoft YaHei UI" panose="020B0503020204020204" pitchFamily="34" charset="-122"/>
                <a:ea typeface="Microsoft YaHei UI" panose="020B0503020204020204" pitchFamily="34" charset="-122"/>
              </a:rPr>
              <a:t>not correlated</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with</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prediction</a:t>
            </a:r>
            <a:endParaRPr lang="en-US" sz="2400" dirty="0">
              <a:latin typeface="Microsoft YaHei UI" panose="020B0503020204020204" pitchFamily="34" charset="-122"/>
              <a:ea typeface="Microsoft YaHei UI" panose="020B0503020204020204" pitchFamily="34" charset="-122"/>
            </a:endParaRPr>
          </a:p>
          <a:p>
            <a:pPr marL="1016100" lvl="2" indent="-342900">
              <a:buFont typeface="Courier New" panose="02070309020205020404" pitchFamily="49" charset="0"/>
              <a:buChar char="o"/>
            </a:pPr>
            <a:r>
              <a:rPr lang="en-US" sz="2400" dirty="0">
                <a:latin typeface="Microsoft YaHei UI" panose="020B0503020204020204" pitchFamily="34" charset="-122"/>
                <a:ea typeface="Microsoft YaHei UI" panose="020B0503020204020204" pitchFamily="34" charset="-122"/>
              </a:rPr>
              <a:t>If removed, prediction does not change</a:t>
            </a:r>
          </a:p>
          <a:p>
            <a:pPr marL="558900" lvl="1" indent="-342900">
              <a:buFont typeface="Courier New" panose="02070309020205020404" pitchFamily="49" charset="0"/>
              <a:buChar char="o"/>
            </a:pPr>
            <a:endParaRPr lang="en-US" sz="2400" dirty="0">
              <a:latin typeface="Microsoft YaHei UI" panose="020B0503020204020204" pitchFamily="34" charset="-122"/>
              <a:ea typeface="Microsoft YaHei UI" panose="020B0503020204020204" pitchFamily="34" charset="-122"/>
            </a:endParaRPr>
          </a:p>
        </p:txBody>
      </p:sp>
      <p:sp>
        <p:nvSpPr>
          <p:cNvPr id="5" name="TextBox 4">
            <a:extLst>
              <a:ext uri="{FF2B5EF4-FFF2-40B4-BE49-F238E27FC236}">
                <a16:creationId xmlns:a16="http://schemas.microsoft.com/office/drawing/2014/main" id="{4CC889E2-1615-7A32-4B1E-31DFF5B7CFE3}"/>
              </a:ext>
            </a:extLst>
          </p:cNvPr>
          <p:cNvSpPr txBox="1"/>
          <p:nvPr/>
        </p:nvSpPr>
        <p:spPr>
          <a:xfrm>
            <a:off x="582138" y="6160634"/>
            <a:ext cx="11027723" cy="378278"/>
          </a:xfrm>
          <a:prstGeom prst="rect">
            <a:avLst/>
          </a:prstGeom>
          <a:noFill/>
        </p:spPr>
        <p:txBody>
          <a:bodyPr wrap="square">
            <a:spAutoFit/>
          </a:bodyPr>
          <a:lstStyle/>
          <a:p>
            <a:r>
              <a:rPr lang="en-US" dirty="0"/>
              <a:t>Ilyas, Andrew, et al. "Adversarial examples are not bugs, they are features.” </a:t>
            </a:r>
            <a:r>
              <a:rPr lang="en-US" dirty="0" err="1"/>
              <a:t>NeurIPS</a:t>
            </a:r>
            <a:r>
              <a:rPr lang="en-US" dirty="0"/>
              <a:t> 2019</a:t>
            </a:r>
          </a:p>
        </p:txBody>
      </p:sp>
    </p:spTree>
    <p:extLst>
      <p:ext uri="{BB962C8B-B14F-4D97-AF65-F5344CB8AC3E}">
        <p14:creationId xmlns:p14="http://schemas.microsoft.com/office/powerpoint/2010/main" val="3855310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Cognitive Distillation</a:t>
            </a:r>
          </a:p>
        </p:txBody>
      </p:sp>
      <p:sp>
        <p:nvSpPr>
          <p:cNvPr id="7" name="Content Placeholder 6">
            <a:extLst>
              <a:ext uri="{FF2B5EF4-FFF2-40B4-BE49-F238E27FC236}">
                <a16:creationId xmlns:a16="http://schemas.microsoft.com/office/drawing/2014/main" id="{EEF3FEFF-CC7A-D1A4-6C15-53A99611EF4D}"/>
              </a:ext>
            </a:extLst>
          </p:cNvPr>
          <p:cNvSpPr>
            <a:spLocks noGrp="1"/>
          </p:cNvSpPr>
          <p:nvPr>
            <p:ph idx="1"/>
          </p:nvPr>
        </p:nvSpPr>
        <p:spPr/>
        <p:txBody>
          <a:bodyPr/>
          <a:lstStyle/>
          <a:p>
            <a:r>
              <a:rPr lang="en-US" sz="2400" b="1" dirty="0">
                <a:solidFill>
                  <a:srgbClr val="C00000"/>
                </a:solidFill>
                <a:latin typeface="Microsoft YaHei UI" panose="020B0503020204020204" pitchFamily="34" charset="-122"/>
                <a:ea typeface="Microsoft YaHei UI" panose="020B0503020204020204" pitchFamily="34" charset="-122"/>
              </a:rPr>
              <a:t>Objective</a:t>
            </a:r>
            <a:r>
              <a:rPr lang="en-US" sz="2400" dirty="0">
                <a:latin typeface="Microsoft YaHei UI" panose="020B0503020204020204" pitchFamily="34" charset="-122"/>
                <a:ea typeface="Microsoft YaHei UI" panose="020B0503020204020204" pitchFamily="34" charset="-122"/>
              </a:rPr>
              <a:t>: distill the minimal essence of useful features</a:t>
            </a:r>
          </a:p>
        </p:txBody>
      </p:sp>
      <p:pic>
        <p:nvPicPr>
          <p:cNvPr id="5" name="图片 4">
            <a:extLst>
              <a:ext uri="{FF2B5EF4-FFF2-40B4-BE49-F238E27FC236}">
                <a16:creationId xmlns:a16="http://schemas.microsoft.com/office/drawing/2014/main" id="{BDAEDC28-FC99-7B5E-D024-F23363B6FFD2}"/>
              </a:ext>
            </a:extLst>
          </p:cNvPr>
          <p:cNvPicPr>
            <a:picLocks noChangeAspect="1"/>
          </p:cNvPicPr>
          <p:nvPr/>
        </p:nvPicPr>
        <p:blipFill>
          <a:blip r:embed="rId3"/>
          <a:stretch>
            <a:fillRect/>
          </a:stretch>
        </p:blipFill>
        <p:spPr>
          <a:xfrm>
            <a:off x="2063552" y="2800350"/>
            <a:ext cx="7696200" cy="1257300"/>
          </a:xfrm>
          <a:prstGeom prst="rect">
            <a:avLst/>
          </a:prstGeom>
        </p:spPr>
      </p:pic>
    </p:spTree>
    <p:extLst>
      <p:ext uri="{BB962C8B-B14F-4D97-AF65-F5344CB8AC3E}">
        <p14:creationId xmlns:p14="http://schemas.microsoft.com/office/powerpoint/2010/main" val="1584736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with medium confidence">
            <a:extLst>
              <a:ext uri="{FF2B5EF4-FFF2-40B4-BE49-F238E27FC236}">
                <a16:creationId xmlns:a16="http://schemas.microsoft.com/office/drawing/2014/main" id="{DEFA81C2-53E5-A03F-6150-FE1B4E650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76" y="2812889"/>
            <a:ext cx="9927448" cy="1815996"/>
          </a:xfrm>
          <a:prstGeom prst="rect">
            <a:avLst/>
          </a:prstGeom>
        </p:spPr>
      </p:pic>
      <p:cxnSp>
        <p:nvCxnSpPr>
          <p:cNvPr id="5" name="Straight Arrow Connector 4">
            <a:extLst>
              <a:ext uri="{FF2B5EF4-FFF2-40B4-BE49-F238E27FC236}">
                <a16:creationId xmlns:a16="http://schemas.microsoft.com/office/drawing/2014/main" id="{7BC51147-F898-9468-9868-9EC1AFDD8CC8}"/>
              </a:ext>
            </a:extLst>
          </p:cNvPr>
          <p:cNvCxnSpPr>
            <a:cxnSpLocks/>
            <a:stCxn id="9" idx="2"/>
          </p:cNvCxnSpPr>
          <p:nvPr/>
        </p:nvCxnSpPr>
        <p:spPr>
          <a:xfrm>
            <a:off x="3312826" y="2047657"/>
            <a:ext cx="0" cy="9054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B1341550-99F7-E61C-382F-3020E08B1A19}"/>
              </a:ext>
            </a:extLst>
          </p:cNvPr>
          <p:cNvSpPr txBox="1">
            <a:spLocks/>
          </p:cNvSpPr>
          <p:nvPr/>
        </p:nvSpPr>
        <p:spPr>
          <a:xfrm>
            <a:off x="2625309" y="1537255"/>
            <a:ext cx="1375034" cy="510402"/>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400" dirty="0">
                <a:latin typeface="Microsoft YaHei UI" panose="020B0503020204020204" pitchFamily="34" charset="-122"/>
                <a:ea typeface="Microsoft YaHei UI" panose="020B0503020204020204" pitchFamily="34" charset="-122"/>
              </a:rPr>
              <a:t>Model</a:t>
            </a:r>
          </a:p>
        </p:txBody>
      </p:sp>
      <p:cxnSp>
        <p:nvCxnSpPr>
          <p:cNvPr id="17" name="Straight Arrow Connector 16">
            <a:extLst>
              <a:ext uri="{FF2B5EF4-FFF2-40B4-BE49-F238E27FC236}">
                <a16:creationId xmlns:a16="http://schemas.microsoft.com/office/drawing/2014/main" id="{A8E66E93-C413-7262-E58A-FA921BE9F5D7}"/>
              </a:ext>
            </a:extLst>
          </p:cNvPr>
          <p:cNvCxnSpPr>
            <a:cxnSpLocks/>
          </p:cNvCxnSpPr>
          <p:nvPr/>
        </p:nvCxnSpPr>
        <p:spPr>
          <a:xfrm flipH="1" flipV="1">
            <a:off x="4488512" y="4334655"/>
            <a:ext cx="728065" cy="8994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6">
            <a:extLst>
              <a:ext uri="{FF2B5EF4-FFF2-40B4-BE49-F238E27FC236}">
                <a16:creationId xmlns:a16="http://schemas.microsoft.com/office/drawing/2014/main" id="{19C08417-AC24-B4D4-79D3-3645ED169C8A}"/>
              </a:ext>
            </a:extLst>
          </p:cNvPr>
          <p:cNvSpPr txBox="1">
            <a:spLocks/>
          </p:cNvSpPr>
          <p:nvPr/>
        </p:nvSpPr>
        <p:spPr>
          <a:xfrm>
            <a:off x="8299708" y="1247550"/>
            <a:ext cx="2695837" cy="510401"/>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400" dirty="0">
                <a:latin typeface="Microsoft YaHei UI" panose="020B0503020204020204" pitchFamily="34" charset="-122"/>
                <a:ea typeface="Microsoft YaHei UI" panose="020B0503020204020204" pitchFamily="34" charset="-122"/>
              </a:rPr>
              <a:t>Total Variation Loss  </a:t>
            </a:r>
          </a:p>
        </p:txBody>
      </p:sp>
      <p:cxnSp>
        <p:nvCxnSpPr>
          <p:cNvPr id="19" name="Straight Arrow Connector 18">
            <a:extLst>
              <a:ext uri="{FF2B5EF4-FFF2-40B4-BE49-F238E27FC236}">
                <a16:creationId xmlns:a16="http://schemas.microsoft.com/office/drawing/2014/main" id="{147BB77C-CAA4-A78A-EA40-9F141AE90D01}"/>
              </a:ext>
            </a:extLst>
          </p:cNvPr>
          <p:cNvCxnSpPr>
            <a:cxnSpLocks/>
          </p:cNvCxnSpPr>
          <p:nvPr/>
        </p:nvCxnSpPr>
        <p:spPr>
          <a:xfrm>
            <a:off x="9647627" y="2047656"/>
            <a:ext cx="0" cy="9054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960BD0A-A465-E312-C54C-DBC1DAFA67DC}"/>
              </a:ext>
            </a:extLst>
          </p:cNvPr>
          <p:cNvCxnSpPr>
            <a:cxnSpLocks/>
          </p:cNvCxnSpPr>
          <p:nvPr/>
        </p:nvCxnSpPr>
        <p:spPr>
          <a:xfrm flipV="1">
            <a:off x="7534014" y="4452078"/>
            <a:ext cx="0" cy="8994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6">
            <a:extLst>
              <a:ext uri="{FF2B5EF4-FFF2-40B4-BE49-F238E27FC236}">
                <a16:creationId xmlns:a16="http://schemas.microsoft.com/office/drawing/2014/main" id="{8346AD3F-BAA7-C6C7-69AB-7D055E39032B}"/>
              </a:ext>
            </a:extLst>
          </p:cNvPr>
          <p:cNvSpPr txBox="1">
            <a:spLocks/>
          </p:cNvSpPr>
          <p:nvPr/>
        </p:nvSpPr>
        <p:spPr>
          <a:xfrm>
            <a:off x="6186095" y="5428622"/>
            <a:ext cx="2695837" cy="510401"/>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400" dirty="0">
                <a:latin typeface="Microsoft YaHei UI" panose="020B0503020204020204" pitchFamily="34" charset="-122"/>
                <a:ea typeface="Microsoft YaHei UI" panose="020B0503020204020204" pitchFamily="34" charset="-122"/>
              </a:rPr>
              <a:t>Random noise vector</a:t>
            </a:r>
          </a:p>
        </p:txBody>
      </p:sp>
      <p:cxnSp>
        <p:nvCxnSpPr>
          <p:cNvPr id="24" name="Straight Arrow Connector 23">
            <a:extLst>
              <a:ext uri="{FF2B5EF4-FFF2-40B4-BE49-F238E27FC236}">
                <a16:creationId xmlns:a16="http://schemas.microsoft.com/office/drawing/2014/main" id="{1AD8B2F7-895F-7F5D-CB1D-08ABF8A9CE5A}"/>
              </a:ext>
            </a:extLst>
          </p:cNvPr>
          <p:cNvCxnSpPr>
            <a:cxnSpLocks/>
          </p:cNvCxnSpPr>
          <p:nvPr/>
        </p:nvCxnSpPr>
        <p:spPr>
          <a:xfrm flipV="1">
            <a:off x="3459188" y="4334655"/>
            <a:ext cx="0" cy="8994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6">
            <a:extLst>
              <a:ext uri="{FF2B5EF4-FFF2-40B4-BE49-F238E27FC236}">
                <a16:creationId xmlns:a16="http://schemas.microsoft.com/office/drawing/2014/main" id="{7037452E-5AEC-20C0-8C2D-EC0F73092472}"/>
              </a:ext>
            </a:extLst>
          </p:cNvPr>
          <p:cNvSpPr txBox="1">
            <a:spLocks/>
          </p:cNvSpPr>
          <p:nvPr/>
        </p:nvSpPr>
        <p:spPr>
          <a:xfrm>
            <a:off x="2111269" y="5320745"/>
            <a:ext cx="2695837" cy="510401"/>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400" dirty="0">
                <a:latin typeface="Microsoft YaHei UI" panose="020B0503020204020204" pitchFamily="34" charset="-122"/>
                <a:ea typeface="Microsoft YaHei UI" panose="020B0503020204020204" pitchFamily="34" charset="-122"/>
              </a:rPr>
              <a:t>Original image</a:t>
            </a:r>
          </a:p>
        </p:txBody>
      </p:sp>
      <p:sp>
        <p:nvSpPr>
          <p:cNvPr id="29" name="Content Placeholder 6">
            <a:extLst>
              <a:ext uri="{FF2B5EF4-FFF2-40B4-BE49-F238E27FC236}">
                <a16:creationId xmlns:a16="http://schemas.microsoft.com/office/drawing/2014/main" id="{6A2AF1E5-C7AB-9AB9-631F-D7DD9C507C4F}"/>
              </a:ext>
            </a:extLst>
          </p:cNvPr>
          <p:cNvSpPr txBox="1">
            <a:spLocks/>
          </p:cNvSpPr>
          <p:nvPr/>
        </p:nvSpPr>
        <p:spPr>
          <a:xfrm>
            <a:off x="4148682" y="5351488"/>
            <a:ext cx="2695837" cy="510401"/>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400" dirty="0">
                <a:latin typeface="Microsoft YaHei UI" panose="020B0503020204020204" pitchFamily="34" charset="-122"/>
                <a:ea typeface="Microsoft YaHei UI" panose="020B0503020204020204" pitchFamily="34" charset="-122"/>
              </a:rPr>
              <a:t>Mask</a:t>
            </a:r>
          </a:p>
        </p:txBody>
      </p:sp>
      <p:cxnSp>
        <p:nvCxnSpPr>
          <p:cNvPr id="30" name="Straight Arrow Connector 29">
            <a:extLst>
              <a:ext uri="{FF2B5EF4-FFF2-40B4-BE49-F238E27FC236}">
                <a16:creationId xmlns:a16="http://schemas.microsoft.com/office/drawing/2014/main" id="{0D2688EE-FF22-74B7-3B4E-E816DF5F3770}"/>
              </a:ext>
            </a:extLst>
          </p:cNvPr>
          <p:cNvCxnSpPr>
            <a:cxnSpLocks/>
          </p:cNvCxnSpPr>
          <p:nvPr/>
        </p:nvCxnSpPr>
        <p:spPr>
          <a:xfrm flipV="1">
            <a:off x="1132276" y="4421335"/>
            <a:ext cx="1007932" cy="705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B71B28EE-0161-D880-2820-92FA8598FD07}"/>
              </a:ext>
            </a:extLst>
          </p:cNvPr>
          <p:cNvSpPr txBox="1">
            <a:spLocks/>
          </p:cNvSpPr>
          <p:nvPr/>
        </p:nvSpPr>
        <p:spPr>
          <a:xfrm>
            <a:off x="-395368" y="5234065"/>
            <a:ext cx="2695837" cy="510401"/>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400" dirty="0">
                <a:latin typeface="Microsoft YaHei UI" panose="020B0503020204020204" pitchFamily="34" charset="-122"/>
                <a:ea typeface="Microsoft YaHei UI" panose="020B0503020204020204" pitchFamily="34" charset="-122"/>
              </a:rPr>
              <a:t>Cognitive</a:t>
            </a:r>
          </a:p>
          <a:p>
            <a:pPr algn="ctr"/>
            <a:r>
              <a:rPr lang="en-US" sz="2400" dirty="0">
                <a:latin typeface="Microsoft YaHei UI" panose="020B0503020204020204" pitchFamily="34" charset="-122"/>
                <a:ea typeface="Microsoft YaHei UI" panose="020B0503020204020204" pitchFamily="34" charset="-122"/>
              </a:rPr>
              <a:t>Pattern</a:t>
            </a:r>
          </a:p>
        </p:txBody>
      </p:sp>
      <p:sp>
        <p:nvSpPr>
          <p:cNvPr id="8" name="Title 1">
            <a:extLst>
              <a:ext uri="{FF2B5EF4-FFF2-40B4-BE49-F238E27FC236}">
                <a16:creationId xmlns:a16="http://schemas.microsoft.com/office/drawing/2014/main" id="{D8BB6C5A-9F83-7174-7FBD-63A75C5A3AF3}"/>
              </a:ext>
            </a:extLst>
          </p:cNvPr>
          <p:cNvSpPr txBox="1">
            <a:spLocks/>
          </p:cNvSpPr>
          <p:nvPr/>
        </p:nvSpPr>
        <p:spPr>
          <a:xfrm>
            <a:off x="340764" y="61281"/>
            <a:ext cx="10296000" cy="88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icrosoft YaHei" panose="020B0503020204020204" pitchFamily="34" charset="-122"/>
                <a:ea typeface="Microsoft YaHei" panose="020B0503020204020204" pitchFamily="34" charset="-122"/>
                <a:cs typeface="+mj-cs"/>
              </a:defRPr>
            </a:lvl1pPr>
          </a:lstStyle>
          <a:p>
            <a:r>
              <a:rPr lang="en-AU"/>
              <a:t>Cognitive Distillation</a:t>
            </a:r>
            <a:endParaRPr lang="en-AU" dirty="0"/>
          </a:p>
        </p:txBody>
      </p:sp>
      <p:sp>
        <p:nvSpPr>
          <p:cNvPr id="10" name="矩形 9">
            <a:extLst>
              <a:ext uri="{FF2B5EF4-FFF2-40B4-BE49-F238E27FC236}">
                <a16:creationId xmlns:a16="http://schemas.microsoft.com/office/drawing/2014/main" id="{61E8CC1C-B010-3C44-EDF9-A7897E7DF1B2}"/>
              </a:ext>
            </a:extLst>
          </p:cNvPr>
          <p:cNvSpPr/>
          <p:nvPr/>
        </p:nvSpPr>
        <p:spPr>
          <a:xfrm>
            <a:off x="2783632" y="2812889"/>
            <a:ext cx="3744415" cy="83213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D21E5D6-828C-6240-BE51-F0F5ABBE6A25}"/>
              </a:ext>
            </a:extLst>
          </p:cNvPr>
          <p:cNvSpPr/>
          <p:nvPr/>
        </p:nvSpPr>
        <p:spPr>
          <a:xfrm>
            <a:off x="8922920" y="2785869"/>
            <a:ext cx="2136804" cy="83213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56042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a:xfrm>
            <a:off x="479376" y="133414"/>
            <a:ext cx="9793088" cy="642079"/>
          </a:xfrm>
        </p:spPr>
        <p:txBody>
          <a:bodyPr/>
          <a:lstStyle/>
          <a:p>
            <a:r>
              <a:rPr lang="en-AU" dirty="0"/>
              <a:t>Distilled patterns on backdoored</a:t>
            </a:r>
            <a:r>
              <a:rPr lang="zh-CN" altLang="en-US" dirty="0"/>
              <a:t> </a:t>
            </a:r>
            <a:r>
              <a:rPr lang="en-US" altLang="zh-CN" dirty="0"/>
              <a:t>samples</a:t>
            </a:r>
            <a:endParaRPr lang="en-AU" dirty="0"/>
          </a:p>
        </p:txBody>
      </p:sp>
      <p:pic>
        <p:nvPicPr>
          <p:cNvPr id="7" name="Picture 6" descr="Application&#10;&#10;Description automatically generated with low confidence">
            <a:extLst>
              <a:ext uri="{FF2B5EF4-FFF2-40B4-BE49-F238E27FC236}">
                <a16:creationId xmlns:a16="http://schemas.microsoft.com/office/drawing/2014/main" id="{93F72730-EC4D-7108-3C2E-A8A81E185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424" y="1671383"/>
            <a:ext cx="11152682" cy="4112160"/>
          </a:xfrm>
          <a:prstGeom prst="rect">
            <a:avLst/>
          </a:prstGeom>
        </p:spPr>
      </p:pic>
      <p:sp>
        <p:nvSpPr>
          <p:cNvPr id="8" name="Content Placeholder 6">
            <a:extLst>
              <a:ext uri="{FF2B5EF4-FFF2-40B4-BE49-F238E27FC236}">
                <a16:creationId xmlns:a16="http://schemas.microsoft.com/office/drawing/2014/main" id="{75B78D14-FFC3-3DDC-EBE3-102FDBA75319}"/>
              </a:ext>
            </a:extLst>
          </p:cNvPr>
          <p:cNvSpPr txBox="1">
            <a:spLocks/>
          </p:cNvSpPr>
          <p:nvPr/>
        </p:nvSpPr>
        <p:spPr>
          <a:xfrm>
            <a:off x="38894" y="3854970"/>
            <a:ext cx="1129886" cy="642079"/>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600" dirty="0" err="1">
                <a:latin typeface="Microsoft YaHei UI" panose="020B0503020204020204" pitchFamily="34" charset="-122"/>
                <a:ea typeface="Microsoft YaHei UI" panose="020B0503020204020204" pitchFamily="34" charset="-122"/>
              </a:rPr>
              <a:t>x</a:t>
            </a:r>
            <a:r>
              <a:rPr lang="en-US" sz="2600" baseline="-25000" dirty="0" err="1">
                <a:latin typeface="Microsoft YaHei UI" panose="020B0503020204020204" pitchFamily="34" charset="-122"/>
                <a:ea typeface="Microsoft YaHei UI" panose="020B0503020204020204" pitchFamily="34" charset="-122"/>
              </a:rPr>
              <a:t>cp</a:t>
            </a:r>
            <a:endParaRPr lang="en-US" sz="2600" baseline="-25000" dirty="0">
              <a:latin typeface="Microsoft YaHei UI" panose="020B0503020204020204" pitchFamily="34" charset="-122"/>
              <a:ea typeface="Microsoft YaHei UI" panose="020B0503020204020204" pitchFamily="34" charset="-122"/>
            </a:endParaRPr>
          </a:p>
          <a:p>
            <a:pPr algn="ctr"/>
            <a:endParaRPr lang="en-US" sz="2600" dirty="0">
              <a:latin typeface="Microsoft YaHei UI" panose="020B0503020204020204" pitchFamily="34" charset="-122"/>
              <a:ea typeface="Microsoft YaHei UI" panose="020B0503020204020204" pitchFamily="34" charset="-122"/>
            </a:endParaRPr>
          </a:p>
        </p:txBody>
      </p:sp>
      <p:sp>
        <p:nvSpPr>
          <p:cNvPr id="10" name="Content Placeholder 6">
            <a:extLst>
              <a:ext uri="{FF2B5EF4-FFF2-40B4-BE49-F238E27FC236}">
                <a16:creationId xmlns:a16="http://schemas.microsoft.com/office/drawing/2014/main" id="{39F6301E-D11B-5680-1B7F-3096A5CFC7ED}"/>
              </a:ext>
            </a:extLst>
          </p:cNvPr>
          <p:cNvSpPr txBox="1">
            <a:spLocks/>
          </p:cNvSpPr>
          <p:nvPr/>
        </p:nvSpPr>
        <p:spPr>
          <a:xfrm>
            <a:off x="-45284" y="3003030"/>
            <a:ext cx="1129886" cy="642079"/>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600" baseline="-25000" dirty="0">
                <a:latin typeface="Microsoft YaHei UI" panose="020B0503020204020204" pitchFamily="34" charset="-122"/>
                <a:ea typeface="Microsoft YaHei UI" panose="020B0503020204020204" pitchFamily="34" charset="-122"/>
              </a:rPr>
              <a:t>m</a:t>
            </a:r>
          </a:p>
          <a:p>
            <a:pPr algn="ctr"/>
            <a:endParaRPr lang="en-US" sz="2600" dirty="0">
              <a:latin typeface="Microsoft YaHei UI" panose="020B0503020204020204" pitchFamily="34" charset="-122"/>
              <a:ea typeface="Microsoft YaHei UI" panose="020B0503020204020204" pitchFamily="34" charset="-122"/>
            </a:endParaRPr>
          </a:p>
        </p:txBody>
      </p:sp>
      <p:sp>
        <p:nvSpPr>
          <p:cNvPr id="11" name="Content Placeholder 6">
            <a:extLst>
              <a:ext uri="{FF2B5EF4-FFF2-40B4-BE49-F238E27FC236}">
                <a16:creationId xmlns:a16="http://schemas.microsoft.com/office/drawing/2014/main" id="{1D4E8DAB-9663-BE60-F808-901A07110437}"/>
              </a:ext>
            </a:extLst>
          </p:cNvPr>
          <p:cNvSpPr txBox="1">
            <a:spLocks/>
          </p:cNvSpPr>
          <p:nvPr/>
        </p:nvSpPr>
        <p:spPr>
          <a:xfrm>
            <a:off x="-45284" y="2016167"/>
            <a:ext cx="1129886" cy="642079"/>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600" baseline="-25000" dirty="0">
                <a:latin typeface="Microsoft YaHei UI" panose="020B0503020204020204" pitchFamily="34" charset="-122"/>
                <a:ea typeface="Microsoft YaHei UI" panose="020B0503020204020204" pitchFamily="34" charset="-122"/>
              </a:rPr>
              <a:t>x</a:t>
            </a:r>
          </a:p>
          <a:p>
            <a:pPr algn="ctr"/>
            <a:endParaRPr lang="en-US"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83431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a:xfrm>
            <a:off x="479376" y="133415"/>
            <a:ext cx="10369152" cy="523220"/>
          </a:xfrm>
        </p:spPr>
        <p:txBody>
          <a:bodyPr/>
          <a:lstStyle/>
          <a:p>
            <a:r>
              <a:rPr lang="en-US" altLang="zh-CN" dirty="0"/>
              <a:t>How</a:t>
            </a:r>
            <a:r>
              <a:rPr lang="zh-CN" altLang="en-US" dirty="0"/>
              <a:t> </a:t>
            </a:r>
            <a:r>
              <a:rPr lang="en-US" altLang="zh-CN" dirty="0"/>
              <a:t>to</a:t>
            </a:r>
            <a:r>
              <a:rPr lang="zh-CN" altLang="en-US" dirty="0"/>
              <a:t> </a:t>
            </a:r>
            <a:r>
              <a:rPr lang="en-AU" dirty="0"/>
              <a:t>Verify </a:t>
            </a:r>
            <a:r>
              <a:rPr lang="en-US" altLang="zh-CN" dirty="0"/>
              <a:t>C</a:t>
            </a:r>
            <a:r>
              <a:rPr lang="en-AU" dirty="0" err="1"/>
              <a:t>ognitive</a:t>
            </a:r>
            <a:r>
              <a:rPr lang="en-AU" dirty="0"/>
              <a:t> </a:t>
            </a:r>
            <a:r>
              <a:rPr lang="en-US" altLang="zh-CN" dirty="0"/>
              <a:t>P</a:t>
            </a:r>
            <a:r>
              <a:rPr lang="en-AU" dirty="0" err="1"/>
              <a:t>attern</a:t>
            </a:r>
            <a:r>
              <a:rPr lang="en-US" altLang="zh-CN" dirty="0"/>
              <a:t>s</a:t>
            </a:r>
            <a:r>
              <a:rPr lang="zh-CN" altLang="en-US" dirty="0"/>
              <a:t> </a:t>
            </a:r>
            <a:r>
              <a:rPr lang="en-US" altLang="zh-CN" dirty="0"/>
              <a:t>are</a:t>
            </a:r>
            <a:r>
              <a:rPr lang="zh-CN" altLang="en-US" dirty="0"/>
              <a:t> </a:t>
            </a:r>
            <a:r>
              <a:rPr lang="en-US" altLang="zh-CN" dirty="0"/>
              <a:t>Essential</a:t>
            </a:r>
            <a:endParaRPr lang="en-AU" dirty="0"/>
          </a:p>
        </p:txBody>
      </p:sp>
      <p:pic>
        <p:nvPicPr>
          <p:cNvPr id="5" name="Picture 4" descr="Diagram&#10;&#10;Description automatically generated">
            <a:extLst>
              <a:ext uri="{FF2B5EF4-FFF2-40B4-BE49-F238E27FC236}">
                <a16:creationId xmlns:a16="http://schemas.microsoft.com/office/drawing/2014/main" id="{DD0F5957-6E26-1F14-422A-43425A853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65" y="3290120"/>
            <a:ext cx="9055829" cy="1202296"/>
          </a:xfrm>
          <a:prstGeom prst="rect">
            <a:avLst/>
          </a:prstGeom>
        </p:spPr>
      </p:pic>
      <p:cxnSp>
        <p:nvCxnSpPr>
          <p:cNvPr id="6" name="Straight Arrow Connector 5">
            <a:extLst>
              <a:ext uri="{FF2B5EF4-FFF2-40B4-BE49-F238E27FC236}">
                <a16:creationId xmlns:a16="http://schemas.microsoft.com/office/drawing/2014/main" id="{C4960123-0D12-F485-B5DC-094250A543F9}"/>
              </a:ext>
            </a:extLst>
          </p:cNvPr>
          <p:cNvCxnSpPr>
            <a:cxnSpLocks/>
          </p:cNvCxnSpPr>
          <p:nvPr/>
        </p:nvCxnSpPr>
        <p:spPr>
          <a:xfrm flipV="1">
            <a:off x="3909047" y="4283996"/>
            <a:ext cx="0" cy="8552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6">
            <a:extLst>
              <a:ext uri="{FF2B5EF4-FFF2-40B4-BE49-F238E27FC236}">
                <a16:creationId xmlns:a16="http://schemas.microsoft.com/office/drawing/2014/main" id="{92DD5DAD-E39B-76C0-5354-650CD9D15056}"/>
              </a:ext>
            </a:extLst>
          </p:cNvPr>
          <p:cNvSpPr txBox="1">
            <a:spLocks/>
          </p:cNvSpPr>
          <p:nvPr/>
        </p:nvSpPr>
        <p:spPr>
          <a:xfrm>
            <a:off x="3880928" y="2071243"/>
            <a:ext cx="2695837" cy="510401"/>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400" dirty="0">
                <a:latin typeface="Microsoft YaHei UI" panose="020B0503020204020204" pitchFamily="34" charset="-122"/>
                <a:ea typeface="Microsoft YaHei UI" panose="020B0503020204020204" pitchFamily="34" charset="-122"/>
              </a:rPr>
              <a:t>Backdoored image</a:t>
            </a:r>
          </a:p>
        </p:txBody>
      </p:sp>
      <p:cxnSp>
        <p:nvCxnSpPr>
          <p:cNvPr id="12" name="Straight Arrow Connector 11">
            <a:extLst>
              <a:ext uri="{FF2B5EF4-FFF2-40B4-BE49-F238E27FC236}">
                <a16:creationId xmlns:a16="http://schemas.microsoft.com/office/drawing/2014/main" id="{4FDDC82E-29D7-A5A4-5E36-A63991CE7668}"/>
              </a:ext>
            </a:extLst>
          </p:cNvPr>
          <p:cNvCxnSpPr>
            <a:cxnSpLocks/>
          </p:cNvCxnSpPr>
          <p:nvPr/>
        </p:nvCxnSpPr>
        <p:spPr>
          <a:xfrm>
            <a:off x="5266485" y="2851174"/>
            <a:ext cx="0" cy="8778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6">
            <a:extLst>
              <a:ext uri="{FF2B5EF4-FFF2-40B4-BE49-F238E27FC236}">
                <a16:creationId xmlns:a16="http://schemas.microsoft.com/office/drawing/2014/main" id="{F3940999-1A06-CFF5-4094-3DDB3566B763}"/>
              </a:ext>
            </a:extLst>
          </p:cNvPr>
          <p:cNvSpPr txBox="1">
            <a:spLocks/>
          </p:cNvSpPr>
          <p:nvPr/>
        </p:nvSpPr>
        <p:spPr>
          <a:xfrm>
            <a:off x="2713528" y="5291599"/>
            <a:ext cx="2695837" cy="510401"/>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400" dirty="0">
                <a:latin typeface="Microsoft YaHei UI" panose="020B0503020204020204" pitchFamily="34" charset="-122"/>
                <a:ea typeface="Microsoft YaHei UI" panose="020B0503020204020204" pitchFamily="34" charset="-122"/>
              </a:rPr>
              <a:t>Binarized mask {0,1}</a:t>
            </a:r>
          </a:p>
        </p:txBody>
      </p:sp>
      <p:cxnSp>
        <p:nvCxnSpPr>
          <p:cNvPr id="15" name="Straight Arrow Connector 14">
            <a:extLst>
              <a:ext uri="{FF2B5EF4-FFF2-40B4-BE49-F238E27FC236}">
                <a16:creationId xmlns:a16="http://schemas.microsoft.com/office/drawing/2014/main" id="{7E159D04-CC93-AD4B-898D-9A101241186E}"/>
              </a:ext>
            </a:extLst>
          </p:cNvPr>
          <p:cNvCxnSpPr>
            <a:cxnSpLocks/>
          </p:cNvCxnSpPr>
          <p:nvPr/>
        </p:nvCxnSpPr>
        <p:spPr>
          <a:xfrm flipV="1">
            <a:off x="9915934" y="4283996"/>
            <a:ext cx="0" cy="1001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6">
            <a:extLst>
              <a:ext uri="{FF2B5EF4-FFF2-40B4-BE49-F238E27FC236}">
                <a16:creationId xmlns:a16="http://schemas.microsoft.com/office/drawing/2014/main" id="{4A3EA912-F547-BBE4-C116-C9624C3FDD57}"/>
              </a:ext>
            </a:extLst>
          </p:cNvPr>
          <p:cNvSpPr txBox="1">
            <a:spLocks/>
          </p:cNvSpPr>
          <p:nvPr/>
        </p:nvSpPr>
        <p:spPr>
          <a:xfrm>
            <a:off x="8568015" y="5294863"/>
            <a:ext cx="2695837" cy="510401"/>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400" dirty="0">
                <a:latin typeface="Microsoft YaHei UI" panose="020B0503020204020204" pitchFamily="34" charset="-122"/>
                <a:ea typeface="Microsoft YaHei UI" panose="020B0503020204020204" pitchFamily="34" charset="-122"/>
              </a:rPr>
              <a:t>Original image</a:t>
            </a:r>
          </a:p>
        </p:txBody>
      </p:sp>
      <p:sp>
        <p:nvSpPr>
          <p:cNvPr id="7" name="文本框 6">
            <a:extLst>
              <a:ext uri="{FF2B5EF4-FFF2-40B4-BE49-F238E27FC236}">
                <a16:creationId xmlns:a16="http://schemas.microsoft.com/office/drawing/2014/main" id="{AAA9A6D3-9EC1-35C8-6479-FB1F007DC397}"/>
              </a:ext>
            </a:extLst>
          </p:cNvPr>
          <p:cNvSpPr txBox="1"/>
          <p:nvPr/>
        </p:nvSpPr>
        <p:spPr>
          <a:xfrm>
            <a:off x="839416" y="1177588"/>
            <a:ext cx="7920880" cy="523220"/>
          </a:xfrm>
          <a:prstGeom prst="rect">
            <a:avLst/>
          </a:prstGeom>
          <a:noFill/>
        </p:spPr>
        <p:txBody>
          <a:bodyPr wrap="square">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Construct</a:t>
            </a:r>
            <a:r>
              <a:rPr lang="zh-CN" altLang="en-US" sz="2800" b="1" dirty="0">
                <a:solidFill>
                  <a:srgbClr val="C00000"/>
                </a:solidFill>
                <a:latin typeface="Microsoft YaHei UI" panose="020B0503020204020204" pitchFamily="34" charset="-122"/>
                <a:ea typeface="Microsoft YaHei UI" panose="020B0503020204020204" pitchFamily="34" charset="-122"/>
              </a:rPr>
              <a:t> </a:t>
            </a:r>
            <a:r>
              <a:rPr lang="en-US" altLang="zh-CN" sz="2800" b="1" dirty="0">
                <a:solidFill>
                  <a:srgbClr val="C00000"/>
                </a:solidFill>
                <a:latin typeface="Microsoft YaHei UI" panose="020B0503020204020204" pitchFamily="34" charset="-122"/>
                <a:ea typeface="Microsoft YaHei UI" panose="020B0503020204020204" pitchFamily="34" charset="-122"/>
              </a:rPr>
              <a:t>simplified</a:t>
            </a:r>
            <a:r>
              <a:rPr lang="zh-CN" altLang="en-US" sz="2800" b="1" dirty="0">
                <a:solidFill>
                  <a:srgbClr val="C00000"/>
                </a:solidFill>
                <a:latin typeface="Microsoft YaHei UI" panose="020B0503020204020204" pitchFamily="34" charset="-122"/>
                <a:ea typeface="Microsoft YaHei UI" panose="020B0503020204020204" pitchFamily="34" charset="-122"/>
              </a:rPr>
              <a:t> </a:t>
            </a:r>
            <a:r>
              <a:rPr lang="en-US" altLang="zh-CN" sz="2800" b="1" dirty="0">
                <a:solidFill>
                  <a:srgbClr val="C00000"/>
                </a:solidFill>
                <a:latin typeface="Microsoft YaHei UI" panose="020B0503020204020204" pitchFamily="34" charset="-122"/>
                <a:ea typeface="Microsoft YaHei UI" panose="020B0503020204020204" pitchFamily="34" charset="-122"/>
              </a:rPr>
              <a:t>backdoor</a:t>
            </a:r>
            <a:r>
              <a:rPr lang="zh-CN" altLang="en-US" sz="2800" b="1" dirty="0">
                <a:solidFill>
                  <a:srgbClr val="C00000"/>
                </a:solidFill>
                <a:latin typeface="Microsoft YaHei UI" panose="020B0503020204020204" pitchFamily="34" charset="-122"/>
                <a:ea typeface="Microsoft YaHei UI" panose="020B0503020204020204" pitchFamily="34" charset="-122"/>
              </a:rPr>
              <a:t> </a:t>
            </a:r>
            <a:r>
              <a:rPr lang="en-US" altLang="zh-CN" sz="2800" b="1" dirty="0">
                <a:solidFill>
                  <a:srgbClr val="C00000"/>
                </a:solidFill>
                <a:latin typeface="Microsoft YaHei UI" panose="020B0503020204020204" pitchFamily="34" charset="-122"/>
                <a:ea typeface="Microsoft YaHei UI" panose="020B0503020204020204" pitchFamily="34" charset="-122"/>
              </a:rPr>
              <a:t>patterns:</a:t>
            </a:r>
            <a:endParaRPr lang="zh-CN" altLang="en-US" sz="2800" dirty="0"/>
          </a:p>
        </p:txBody>
      </p:sp>
    </p:spTree>
    <p:extLst>
      <p:ext uri="{BB962C8B-B14F-4D97-AF65-F5344CB8AC3E}">
        <p14:creationId xmlns:p14="http://schemas.microsoft.com/office/powerpoint/2010/main" val="3276347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a:xfrm>
            <a:off x="479376" y="133414"/>
            <a:ext cx="9865096" cy="642079"/>
          </a:xfrm>
        </p:spPr>
        <p:txBody>
          <a:bodyPr/>
          <a:lstStyle/>
          <a:p>
            <a:r>
              <a:rPr lang="en-AU" dirty="0"/>
              <a:t>Backdoor</a:t>
            </a:r>
            <a:r>
              <a:rPr lang="zh-CN" altLang="en-US" dirty="0"/>
              <a:t> </a:t>
            </a:r>
            <a:r>
              <a:rPr lang="en-US" altLang="zh-CN" dirty="0"/>
              <a:t>Patterns</a:t>
            </a:r>
            <a:r>
              <a:rPr lang="zh-CN" altLang="en-US" dirty="0"/>
              <a:t> </a:t>
            </a:r>
            <a:r>
              <a:rPr lang="en-US" altLang="zh-CN" dirty="0"/>
              <a:t>Can</a:t>
            </a:r>
            <a:r>
              <a:rPr lang="zh-CN" altLang="en-US" dirty="0"/>
              <a:t> </a:t>
            </a:r>
            <a:r>
              <a:rPr lang="en-US" altLang="zh-CN" dirty="0"/>
              <a:t>Be</a:t>
            </a:r>
            <a:r>
              <a:rPr lang="zh-CN" altLang="en-US" dirty="0"/>
              <a:t> </a:t>
            </a:r>
            <a:r>
              <a:rPr lang="en-US" altLang="zh-CN" dirty="0"/>
              <a:t>Made</a:t>
            </a:r>
            <a:r>
              <a:rPr lang="zh-CN" altLang="en-US" dirty="0"/>
              <a:t> </a:t>
            </a:r>
            <a:r>
              <a:rPr lang="en-US" altLang="zh-CN" dirty="0"/>
              <a:t>Simpler</a:t>
            </a:r>
            <a:endParaRPr lang="en-AU" dirty="0"/>
          </a:p>
        </p:txBody>
      </p:sp>
      <p:pic>
        <p:nvPicPr>
          <p:cNvPr id="7" name="Picture 6" descr="Application&#10;&#10;Description automatically generated with low confidence">
            <a:extLst>
              <a:ext uri="{FF2B5EF4-FFF2-40B4-BE49-F238E27FC236}">
                <a16:creationId xmlns:a16="http://schemas.microsoft.com/office/drawing/2014/main" id="{93F72730-EC4D-7108-3C2E-A8A81E185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424" y="1671383"/>
            <a:ext cx="11152682" cy="4112160"/>
          </a:xfrm>
          <a:prstGeom prst="rect">
            <a:avLst/>
          </a:prstGeom>
        </p:spPr>
      </p:pic>
      <p:sp>
        <p:nvSpPr>
          <p:cNvPr id="8" name="Content Placeholder 6">
            <a:extLst>
              <a:ext uri="{FF2B5EF4-FFF2-40B4-BE49-F238E27FC236}">
                <a16:creationId xmlns:a16="http://schemas.microsoft.com/office/drawing/2014/main" id="{75B78D14-FFC3-3DDC-EBE3-102FDBA75319}"/>
              </a:ext>
            </a:extLst>
          </p:cNvPr>
          <p:cNvSpPr txBox="1">
            <a:spLocks/>
          </p:cNvSpPr>
          <p:nvPr/>
        </p:nvSpPr>
        <p:spPr>
          <a:xfrm>
            <a:off x="38894" y="3854970"/>
            <a:ext cx="1129886" cy="642079"/>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600" dirty="0" err="1">
                <a:latin typeface="Microsoft YaHei UI" panose="020B0503020204020204" pitchFamily="34" charset="-122"/>
                <a:ea typeface="Microsoft YaHei UI" panose="020B0503020204020204" pitchFamily="34" charset="-122"/>
              </a:rPr>
              <a:t>x</a:t>
            </a:r>
            <a:r>
              <a:rPr lang="en-US" sz="2600" baseline="-25000" dirty="0" err="1">
                <a:latin typeface="Microsoft YaHei UI" panose="020B0503020204020204" pitchFamily="34" charset="-122"/>
                <a:ea typeface="Microsoft YaHei UI" panose="020B0503020204020204" pitchFamily="34" charset="-122"/>
              </a:rPr>
              <a:t>cp</a:t>
            </a:r>
            <a:endParaRPr lang="en-US" sz="2600" baseline="-25000" dirty="0">
              <a:latin typeface="Microsoft YaHei UI" panose="020B0503020204020204" pitchFamily="34" charset="-122"/>
              <a:ea typeface="Microsoft YaHei UI" panose="020B0503020204020204" pitchFamily="34" charset="-122"/>
            </a:endParaRPr>
          </a:p>
          <a:p>
            <a:pPr algn="ctr"/>
            <a:endParaRPr lang="en-US" sz="2600" dirty="0">
              <a:latin typeface="Microsoft YaHei UI" panose="020B0503020204020204" pitchFamily="34" charset="-122"/>
              <a:ea typeface="Microsoft YaHei UI" panose="020B0503020204020204" pitchFamily="34" charset="-122"/>
            </a:endParaRPr>
          </a:p>
        </p:txBody>
      </p:sp>
      <p:sp>
        <p:nvSpPr>
          <p:cNvPr id="10" name="Content Placeholder 6">
            <a:extLst>
              <a:ext uri="{FF2B5EF4-FFF2-40B4-BE49-F238E27FC236}">
                <a16:creationId xmlns:a16="http://schemas.microsoft.com/office/drawing/2014/main" id="{39F6301E-D11B-5680-1B7F-3096A5CFC7ED}"/>
              </a:ext>
            </a:extLst>
          </p:cNvPr>
          <p:cNvSpPr txBox="1">
            <a:spLocks/>
          </p:cNvSpPr>
          <p:nvPr/>
        </p:nvSpPr>
        <p:spPr>
          <a:xfrm>
            <a:off x="-45284" y="3003030"/>
            <a:ext cx="1129886" cy="642079"/>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600" baseline="-25000" dirty="0">
                <a:latin typeface="Microsoft YaHei UI" panose="020B0503020204020204" pitchFamily="34" charset="-122"/>
                <a:ea typeface="Microsoft YaHei UI" panose="020B0503020204020204" pitchFamily="34" charset="-122"/>
              </a:rPr>
              <a:t>m</a:t>
            </a:r>
          </a:p>
          <a:p>
            <a:pPr algn="ctr"/>
            <a:endParaRPr lang="en-US" sz="2600" dirty="0">
              <a:latin typeface="Microsoft YaHei UI" panose="020B0503020204020204" pitchFamily="34" charset="-122"/>
              <a:ea typeface="Microsoft YaHei UI" panose="020B0503020204020204" pitchFamily="34" charset="-122"/>
            </a:endParaRPr>
          </a:p>
        </p:txBody>
      </p:sp>
      <p:sp>
        <p:nvSpPr>
          <p:cNvPr id="11" name="Content Placeholder 6">
            <a:extLst>
              <a:ext uri="{FF2B5EF4-FFF2-40B4-BE49-F238E27FC236}">
                <a16:creationId xmlns:a16="http://schemas.microsoft.com/office/drawing/2014/main" id="{1D4E8DAB-9663-BE60-F808-901A07110437}"/>
              </a:ext>
            </a:extLst>
          </p:cNvPr>
          <p:cNvSpPr txBox="1">
            <a:spLocks/>
          </p:cNvSpPr>
          <p:nvPr/>
        </p:nvSpPr>
        <p:spPr>
          <a:xfrm>
            <a:off x="-45284" y="2016167"/>
            <a:ext cx="1129886" cy="642079"/>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600" baseline="-25000" dirty="0">
                <a:latin typeface="Microsoft YaHei UI" panose="020B0503020204020204" pitchFamily="34" charset="-122"/>
                <a:ea typeface="Microsoft YaHei UI" panose="020B0503020204020204" pitchFamily="34" charset="-122"/>
              </a:rPr>
              <a:t>x</a:t>
            </a:r>
          </a:p>
          <a:p>
            <a:pPr algn="ctr"/>
            <a:endParaRPr lang="en-US" sz="2400" dirty="0">
              <a:latin typeface="Microsoft YaHei UI" panose="020B0503020204020204" pitchFamily="34" charset="-122"/>
              <a:ea typeface="Microsoft YaHei UI" panose="020B0503020204020204" pitchFamily="34" charset="-122"/>
            </a:endParaRPr>
          </a:p>
        </p:txBody>
      </p:sp>
      <p:sp>
        <p:nvSpPr>
          <p:cNvPr id="3" name="Content Placeholder 6">
            <a:extLst>
              <a:ext uri="{FF2B5EF4-FFF2-40B4-BE49-F238E27FC236}">
                <a16:creationId xmlns:a16="http://schemas.microsoft.com/office/drawing/2014/main" id="{56144327-F790-C81D-A1DC-9C1D2CCBE15B}"/>
              </a:ext>
            </a:extLst>
          </p:cNvPr>
          <p:cNvSpPr txBox="1">
            <a:spLocks/>
          </p:cNvSpPr>
          <p:nvPr/>
        </p:nvSpPr>
        <p:spPr>
          <a:xfrm>
            <a:off x="38894" y="4706910"/>
            <a:ext cx="1129886" cy="642079"/>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en-US" sz="2600" dirty="0" err="1">
                <a:latin typeface="Microsoft YaHei UI" panose="020B0503020204020204" pitchFamily="34" charset="-122"/>
                <a:ea typeface="Microsoft YaHei UI" panose="020B0503020204020204" pitchFamily="34" charset="-122"/>
              </a:rPr>
              <a:t>x</a:t>
            </a:r>
            <a:r>
              <a:rPr lang="en-US" sz="2600" baseline="-25000" dirty="0" err="1">
                <a:latin typeface="Microsoft YaHei UI" panose="020B0503020204020204" pitchFamily="34" charset="-122"/>
                <a:ea typeface="Microsoft YaHei UI" panose="020B0503020204020204" pitchFamily="34" charset="-122"/>
              </a:rPr>
              <a:t>bd</a:t>
            </a:r>
            <a:r>
              <a:rPr lang="en-US" sz="2600" baseline="-25000" dirty="0">
                <a:latin typeface="Microsoft YaHei UI" panose="020B0503020204020204" pitchFamily="34" charset="-122"/>
                <a:ea typeface="Microsoft YaHei UI" panose="020B0503020204020204" pitchFamily="34" charset="-122"/>
              </a:rPr>
              <a:t>’</a:t>
            </a:r>
          </a:p>
          <a:p>
            <a:pPr algn="ctr"/>
            <a:endParaRPr lang="en-US" sz="2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39511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bar chart&#10;&#10;Description automatically generated">
            <a:extLst>
              <a:ext uri="{FF2B5EF4-FFF2-40B4-BE49-F238E27FC236}">
                <a16:creationId xmlns:a16="http://schemas.microsoft.com/office/drawing/2014/main" id="{24DC7ABD-255C-2EBB-F4D5-DEE6588E9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175992"/>
            <a:ext cx="6400800" cy="3765176"/>
          </a:xfrm>
          <a:prstGeom prst="rect">
            <a:avLst/>
          </a:prstGeom>
        </p:spPr>
      </p:pic>
      <p:sp>
        <p:nvSpPr>
          <p:cNvPr id="6" name="Title 1">
            <a:extLst>
              <a:ext uri="{FF2B5EF4-FFF2-40B4-BE49-F238E27FC236}">
                <a16:creationId xmlns:a16="http://schemas.microsoft.com/office/drawing/2014/main" id="{E3180BDC-9A7B-713B-6912-69C2839FB525}"/>
              </a:ext>
            </a:extLst>
          </p:cNvPr>
          <p:cNvSpPr txBox="1">
            <a:spLocks/>
          </p:cNvSpPr>
          <p:nvPr/>
        </p:nvSpPr>
        <p:spPr>
          <a:xfrm>
            <a:off x="767408" y="37014"/>
            <a:ext cx="10296000" cy="88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icrosoft YaHei" panose="020B0503020204020204" pitchFamily="34" charset="-122"/>
                <a:ea typeface="Microsoft YaHei" panose="020B0503020204020204" pitchFamily="34" charset="-122"/>
                <a:cs typeface="+mj-cs"/>
              </a:defRPr>
            </a:lvl1pPr>
          </a:lstStyle>
          <a:p>
            <a:r>
              <a:rPr lang="en-AU" dirty="0"/>
              <a:t>Backdoor</a:t>
            </a:r>
            <a:r>
              <a:rPr lang="zh-CN" altLang="en-US" dirty="0"/>
              <a:t> </a:t>
            </a:r>
            <a:r>
              <a:rPr lang="en-US" altLang="zh-CN" dirty="0"/>
              <a:t>Patterns</a:t>
            </a:r>
            <a:r>
              <a:rPr lang="zh-CN" altLang="en-US" dirty="0"/>
              <a:t> </a:t>
            </a:r>
            <a:r>
              <a:rPr lang="en-US" altLang="zh-CN" dirty="0"/>
              <a:t>Can</a:t>
            </a:r>
            <a:r>
              <a:rPr lang="zh-CN" altLang="en-US" dirty="0"/>
              <a:t> </a:t>
            </a:r>
            <a:r>
              <a:rPr lang="en-US" altLang="zh-CN" dirty="0"/>
              <a:t>Be</a:t>
            </a:r>
            <a:r>
              <a:rPr lang="zh-CN" altLang="en-US" dirty="0"/>
              <a:t> </a:t>
            </a:r>
            <a:r>
              <a:rPr lang="en-US" altLang="zh-CN" dirty="0"/>
              <a:t>Made</a:t>
            </a:r>
            <a:r>
              <a:rPr lang="zh-CN" altLang="en-US" dirty="0"/>
              <a:t> </a:t>
            </a:r>
            <a:r>
              <a:rPr lang="en-US" altLang="zh-CN" dirty="0"/>
              <a:t>Simpler</a:t>
            </a:r>
            <a:endParaRPr lang="en-AU" dirty="0"/>
          </a:p>
        </p:txBody>
      </p:sp>
      <p:sp>
        <p:nvSpPr>
          <p:cNvPr id="7" name="文本框 6">
            <a:extLst>
              <a:ext uri="{FF2B5EF4-FFF2-40B4-BE49-F238E27FC236}">
                <a16:creationId xmlns:a16="http://schemas.microsoft.com/office/drawing/2014/main" id="{034C1919-20E0-24C5-B911-1BD6BB8660A8}"/>
              </a:ext>
            </a:extLst>
          </p:cNvPr>
          <p:cNvSpPr txBox="1"/>
          <p:nvPr/>
        </p:nvSpPr>
        <p:spPr>
          <a:xfrm>
            <a:off x="3459958" y="5492172"/>
            <a:ext cx="5272084" cy="461665"/>
          </a:xfrm>
          <a:prstGeom prst="rect">
            <a:avLst/>
          </a:prstGeom>
          <a:noFill/>
        </p:spPr>
        <p:txBody>
          <a:bodyPr wrap="none" rtlCol="0">
            <a:spAutoFit/>
          </a:bodyPr>
          <a:lstStyle/>
          <a:p>
            <a:r>
              <a:rPr kumimoji="1" lang="en-US" altLang="zh-CN" sz="2400" b="1" dirty="0">
                <a:solidFill>
                  <a:srgbClr val="C00000"/>
                </a:solidFill>
              </a:rPr>
              <a:t>Simplified</a:t>
            </a:r>
            <a:r>
              <a:rPr kumimoji="1" lang="zh-CN" altLang="en-US" sz="2400" b="1" dirty="0">
                <a:solidFill>
                  <a:srgbClr val="C00000"/>
                </a:solidFill>
              </a:rPr>
              <a:t> </a:t>
            </a:r>
            <a:r>
              <a:rPr kumimoji="1" lang="en-US" altLang="zh-CN" sz="2400" b="1" dirty="0">
                <a:solidFill>
                  <a:srgbClr val="C00000"/>
                </a:solidFill>
              </a:rPr>
              <a:t>backdoor</a:t>
            </a:r>
            <a:r>
              <a:rPr kumimoji="1" lang="zh-CN" altLang="en-US" sz="2400" b="1" dirty="0">
                <a:solidFill>
                  <a:srgbClr val="C00000"/>
                </a:solidFill>
              </a:rPr>
              <a:t> </a:t>
            </a:r>
            <a:r>
              <a:rPr kumimoji="1" lang="en-US" altLang="zh-CN" sz="2400" b="1" dirty="0">
                <a:solidFill>
                  <a:srgbClr val="C00000"/>
                </a:solidFill>
              </a:rPr>
              <a:t>patterns</a:t>
            </a:r>
            <a:r>
              <a:rPr kumimoji="1" lang="zh-CN" altLang="en-US" sz="2400" b="1" dirty="0">
                <a:solidFill>
                  <a:srgbClr val="C00000"/>
                </a:solidFill>
              </a:rPr>
              <a:t> </a:t>
            </a:r>
            <a:r>
              <a:rPr kumimoji="1" lang="en-US" altLang="zh-CN" sz="2400" b="1" dirty="0">
                <a:solidFill>
                  <a:srgbClr val="C00000"/>
                </a:solidFill>
              </a:rPr>
              <a:t>also</a:t>
            </a:r>
            <a:r>
              <a:rPr kumimoji="1" lang="zh-CN" altLang="en-US" sz="2400" b="1" dirty="0">
                <a:solidFill>
                  <a:srgbClr val="C00000"/>
                </a:solidFill>
              </a:rPr>
              <a:t> </a:t>
            </a:r>
            <a:r>
              <a:rPr kumimoji="1" lang="en-US" altLang="zh-CN" sz="2400" b="1" dirty="0">
                <a:solidFill>
                  <a:srgbClr val="C00000"/>
                </a:solidFill>
              </a:rPr>
              <a:t>work!</a:t>
            </a:r>
            <a:endParaRPr kumimoji="1" lang="zh-CN" altLang="en-US" sz="2400" b="1" dirty="0">
              <a:solidFill>
                <a:srgbClr val="C00000"/>
              </a:solidFill>
            </a:endParaRPr>
          </a:p>
        </p:txBody>
      </p:sp>
    </p:spTree>
    <p:extLst>
      <p:ext uri="{BB962C8B-B14F-4D97-AF65-F5344CB8AC3E}">
        <p14:creationId xmlns:p14="http://schemas.microsoft.com/office/powerpoint/2010/main" val="377959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35CB1F-2C70-C81E-0660-F1FE0F5CB235}"/>
              </a:ext>
            </a:extLst>
          </p:cNvPr>
          <p:cNvSpPr>
            <a:spLocks noGrp="1"/>
          </p:cNvSpPr>
          <p:nvPr>
            <p:ph type="title"/>
          </p:nvPr>
        </p:nvSpPr>
        <p:spPr>
          <a:xfrm>
            <a:off x="479376" y="133414"/>
            <a:ext cx="11712624" cy="572971"/>
          </a:xfrm>
        </p:spPr>
        <p:txBody>
          <a:bodyPr/>
          <a:lstStyle/>
          <a:p>
            <a:r>
              <a:rPr kumimoji="1" lang="en-US" altLang="zh-CN" dirty="0"/>
              <a:t>Machine</a:t>
            </a:r>
            <a:r>
              <a:rPr kumimoji="1" lang="zh-CN" altLang="en-US" dirty="0"/>
              <a:t> </a:t>
            </a:r>
            <a:r>
              <a:rPr kumimoji="1" lang="en-US" altLang="zh-CN" dirty="0"/>
              <a:t>Learning</a:t>
            </a:r>
            <a:r>
              <a:rPr kumimoji="1" lang="zh-CN" altLang="en-US" dirty="0"/>
              <a:t> </a:t>
            </a:r>
            <a:r>
              <a:rPr kumimoji="1" lang="en-US" altLang="zh-CN" dirty="0"/>
              <a:t>Pipeline</a:t>
            </a:r>
            <a:endParaRPr kumimoji="1" lang="zh-CN" altLang="en-US" dirty="0"/>
          </a:p>
        </p:txBody>
      </p:sp>
      <p:cxnSp>
        <p:nvCxnSpPr>
          <p:cNvPr id="4" name="Straight Connector 8">
            <a:extLst>
              <a:ext uri="{FF2B5EF4-FFF2-40B4-BE49-F238E27FC236}">
                <a16:creationId xmlns:a16="http://schemas.microsoft.com/office/drawing/2014/main" id="{DD202331-BF52-F6B8-EA55-63C7CAF6695F}"/>
              </a:ext>
            </a:extLst>
          </p:cNvPr>
          <p:cNvCxnSpPr>
            <a:cxnSpLocks/>
          </p:cNvCxnSpPr>
          <p:nvPr/>
        </p:nvCxnSpPr>
        <p:spPr>
          <a:xfrm>
            <a:off x="4100825" y="1707741"/>
            <a:ext cx="0" cy="3482598"/>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9">
            <a:extLst>
              <a:ext uri="{FF2B5EF4-FFF2-40B4-BE49-F238E27FC236}">
                <a16:creationId xmlns:a16="http://schemas.microsoft.com/office/drawing/2014/main" id="{B4F4F7F7-05E6-E3F0-1F2F-AFD9B5D9E1D4}"/>
              </a:ext>
            </a:extLst>
          </p:cNvPr>
          <p:cNvCxnSpPr>
            <a:cxnSpLocks/>
          </p:cNvCxnSpPr>
          <p:nvPr/>
        </p:nvCxnSpPr>
        <p:spPr>
          <a:xfrm>
            <a:off x="7791964" y="1707741"/>
            <a:ext cx="0" cy="3482598"/>
          </a:xfrm>
          <a:prstGeom prst="line">
            <a:avLst/>
          </a:prstGeom>
        </p:spPr>
        <p:style>
          <a:lnRef idx="1">
            <a:schemeClr val="dk1"/>
          </a:lnRef>
          <a:fillRef idx="0">
            <a:schemeClr val="dk1"/>
          </a:fillRef>
          <a:effectRef idx="0">
            <a:schemeClr val="dk1"/>
          </a:effectRef>
          <a:fontRef idx="minor">
            <a:schemeClr val="tx1"/>
          </a:fontRef>
        </p:style>
      </p:cxnSp>
      <p:sp>
        <p:nvSpPr>
          <p:cNvPr id="6" name="TextBox 11">
            <a:extLst>
              <a:ext uri="{FF2B5EF4-FFF2-40B4-BE49-F238E27FC236}">
                <a16:creationId xmlns:a16="http://schemas.microsoft.com/office/drawing/2014/main" id="{66DB8BAA-77C9-4F7F-404B-7C4FD74D29C6}"/>
              </a:ext>
            </a:extLst>
          </p:cNvPr>
          <p:cNvSpPr txBox="1"/>
          <p:nvPr/>
        </p:nvSpPr>
        <p:spPr>
          <a:xfrm>
            <a:off x="1158885" y="1700808"/>
            <a:ext cx="2506203" cy="400110"/>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AU" sz="2000" dirty="0"/>
              <a:t>setup the input</a:t>
            </a:r>
          </a:p>
        </p:txBody>
      </p:sp>
      <p:sp>
        <p:nvSpPr>
          <p:cNvPr id="7" name="TextBox 12">
            <a:extLst>
              <a:ext uri="{FF2B5EF4-FFF2-40B4-BE49-F238E27FC236}">
                <a16:creationId xmlns:a16="http://schemas.microsoft.com/office/drawing/2014/main" id="{21F74A95-4519-52F9-D6EF-D55B29E99A0A}"/>
              </a:ext>
            </a:extLst>
          </p:cNvPr>
          <p:cNvSpPr txBox="1"/>
          <p:nvPr/>
        </p:nvSpPr>
        <p:spPr>
          <a:xfrm>
            <a:off x="4655840" y="1700808"/>
            <a:ext cx="2506203" cy="400110"/>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AU" sz="2000" dirty="0"/>
              <a:t>setup the optimiser</a:t>
            </a:r>
          </a:p>
        </p:txBody>
      </p:sp>
      <p:sp>
        <p:nvSpPr>
          <p:cNvPr id="8" name="TextBox 16">
            <a:extLst>
              <a:ext uri="{FF2B5EF4-FFF2-40B4-BE49-F238E27FC236}">
                <a16:creationId xmlns:a16="http://schemas.microsoft.com/office/drawing/2014/main" id="{155E7221-E922-571D-38F4-60A4D2EBA4B4}"/>
              </a:ext>
            </a:extLst>
          </p:cNvPr>
          <p:cNvSpPr txBox="1"/>
          <p:nvPr/>
        </p:nvSpPr>
        <p:spPr>
          <a:xfrm>
            <a:off x="8262955" y="1742089"/>
            <a:ext cx="2566489" cy="400110"/>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AU" sz="2000" dirty="0"/>
              <a:t>setup the loss</a:t>
            </a:r>
          </a:p>
        </p:txBody>
      </p:sp>
      <p:pic>
        <p:nvPicPr>
          <p:cNvPr id="11" name="Picture 13">
            <a:extLst>
              <a:ext uri="{FF2B5EF4-FFF2-40B4-BE49-F238E27FC236}">
                <a16:creationId xmlns:a16="http://schemas.microsoft.com/office/drawing/2014/main" id="{F64C215E-62CA-41FA-F51D-B2CB1BD824DF}"/>
              </a:ext>
            </a:extLst>
          </p:cNvPr>
          <p:cNvPicPr>
            <a:picLocks noChangeAspect="1"/>
          </p:cNvPicPr>
          <p:nvPr/>
        </p:nvPicPr>
        <p:blipFill>
          <a:blip r:embed="rId2"/>
          <a:stretch>
            <a:fillRect/>
          </a:stretch>
        </p:blipFill>
        <p:spPr>
          <a:xfrm>
            <a:off x="984985" y="2192203"/>
            <a:ext cx="1419876" cy="1461947"/>
          </a:xfrm>
          <a:prstGeom prst="rect">
            <a:avLst/>
          </a:prstGeom>
        </p:spPr>
      </p:pic>
      <p:pic>
        <p:nvPicPr>
          <p:cNvPr id="12" name="Picture 14">
            <a:extLst>
              <a:ext uri="{FF2B5EF4-FFF2-40B4-BE49-F238E27FC236}">
                <a16:creationId xmlns:a16="http://schemas.microsoft.com/office/drawing/2014/main" id="{059BB18F-74BE-24C6-5BF8-E80F8B8EF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313" y="2227603"/>
            <a:ext cx="1320088" cy="1426547"/>
          </a:xfrm>
          <a:prstGeom prst="rect">
            <a:avLst/>
          </a:prstGeom>
        </p:spPr>
      </p:pic>
      <p:pic>
        <p:nvPicPr>
          <p:cNvPr id="13" name="Picture 15">
            <a:extLst>
              <a:ext uri="{FF2B5EF4-FFF2-40B4-BE49-F238E27FC236}">
                <a16:creationId xmlns:a16="http://schemas.microsoft.com/office/drawing/2014/main" id="{7F312181-E599-46C7-45F9-611E10153B1E}"/>
              </a:ext>
            </a:extLst>
          </p:cNvPr>
          <p:cNvPicPr>
            <a:picLocks noChangeAspect="1"/>
          </p:cNvPicPr>
          <p:nvPr/>
        </p:nvPicPr>
        <p:blipFill>
          <a:blip r:embed="rId4"/>
          <a:stretch>
            <a:fillRect/>
          </a:stretch>
        </p:blipFill>
        <p:spPr>
          <a:xfrm>
            <a:off x="983432" y="3719021"/>
            <a:ext cx="1364913" cy="1471318"/>
          </a:xfrm>
          <a:prstGeom prst="rect">
            <a:avLst/>
          </a:prstGeom>
        </p:spPr>
      </p:pic>
      <p:pic>
        <p:nvPicPr>
          <p:cNvPr id="14" name="Picture 17">
            <a:extLst>
              <a:ext uri="{FF2B5EF4-FFF2-40B4-BE49-F238E27FC236}">
                <a16:creationId xmlns:a16="http://schemas.microsoft.com/office/drawing/2014/main" id="{9BF24B71-D471-B866-C72C-D5E7A31EF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5172" y="3719021"/>
            <a:ext cx="1382572" cy="1486917"/>
          </a:xfrm>
          <a:prstGeom prst="rect">
            <a:avLst/>
          </a:prstGeom>
        </p:spPr>
      </p:pic>
      <p:pic>
        <p:nvPicPr>
          <p:cNvPr id="15" name="Picture 18">
            <a:extLst>
              <a:ext uri="{FF2B5EF4-FFF2-40B4-BE49-F238E27FC236}">
                <a16:creationId xmlns:a16="http://schemas.microsoft.com/office/drawing/2014/main" id="{6492A376-A5BC-81D9-E3BA-25123BAC6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6040" y="2677082"/>
            <a:ext cx="2824586" cy="2186776"/>
          </a:xfrm>
          <a:prstGeom prst="rect">
            <a:avLst/>
          </a:prstGeom>
        </p:spPr>
      </p:pic>
      <p:pic>
        <p:nvPicPr>
          <p:cNvPr id="16" name="Picture 20">
            <a:extLst>
              <a:ext uri="{FF2B5EF4-FFF2-40B4-BE49-F238E27FC236}">
                <a16:creationId xmlns:a16="http://schemas.microsoft.com/office/drawing/2014/main" id="{0FC6AA40-D6D3-FE90-13B3-2AF456F12D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7674" y="3507042"/>
            <a:ext cx="3000109" cy="1117727"/>
          </a:xfrm>
          <a:prstGeom prst="rect">
            <a:avLst/>
          </a:prstGeom>
        </p:spPr>
      </p:pic>
      <p:sp>
        <p:nvSpPr>
          <p:cNvPr id="17" name="TextBox 21">
            <a:extLst>
              <a:ext uri="{FF2B5EF4-FFF2-40B4-BE49-F238E27FC236}">
                <a16:creationId xmlns:a16="http://schemas.microsoft.com/office/drawing/2014/main" id="{BF06B1D2-DED1-E5AD-F310-93FC6CA9110B}"/>
              </a:ext>
            </a:extLst>
          </p:cNvPr>
          <p:cNvSpPr txBox="1"/>
          <p:nvPr/>
        </p:nvSpPr>
        <p:spPr>
          <a:xfrm>
            <a:off x="8352937" y="4703772"/>
            <a:ext cx="3000110" cy="584775"/>
          </a:xfrm>
          <a:prstGeom prst="rect">
            <a:avLst/>
          </a:prstGeom>
          <a:noFill/>
        </p:spPr>
        <p:txBody>
          <a:bodyPr wrap="square" rtlCol="0">
            <a:spAutoFit/>
          </a:bodyPr>
          <a:lstStyle/>
          <a:p>
            <a:r>
              <a:rPr lang="en-AU" sz="1600" i="1" dirty="0"/>
              <a:t>regularization makes decision region smoother</a:t>
            </a:r>
          </a:p>
        </p:txBody>
      </p:sp>
      <p:pic>
        <p:nvPicPr>
          <p:cNvPr id="18" name="Picture 22">
            <a:extLst>
              <a:ext uri="{FF2B5EF4-FFF2-40B4-BE49-F238E27FC236}">
                <a16:creationId xmlns:a16="http://schemas.microsoft.com/office/drawing/2014/main" id="{167E1220-241D-D1D7-E243-3758E61ACCB3}"/>
              </a:ext>
            </a:extLst>
          </p:cNvPr>
          <p:cNvPicPr>
            <a:picLocks noChangeAspect="1"/>
          </p:cNvPicPr>
          <p:nvPr/>
        </p:nvPicPr>
        <p:blipFill>
          <a:blip r:embed="rId8"/>
          <a:stretch>
            <a:fillRect/>
          </a:stretch>
        </p:blipFill>
        <p:spPr>
          <a:xfrm>
            <a:off x="8195719" y="2276918"/>
            <a:ext cx="970190" cy="970190"/>
          </a:xfrm>
          <a:prstGeom prst="rect">
            <a:avLst/>
          </a:prstGeom>
        </p:spPr>
      </p:pic>
      <p:sp>
        <p:nvSpPr>
          <p:cNvPr id="19" name="TextBox 23">
            <a:extLst>
              <a:ext uri="{FF2B5EF4-FFF2-40B4-BE49-F238E27FC236}">
                <a16:creationId xmlns:a16="http://schemas.microsoft.com/office/drawing/2014/main" id="{AD2B8873-0E96-D7FF-AE7C-DAB570D26C4A}"/>
              </a:ext>
            </a:extLst>
          </p:cNvPr>
          <p:cNvSpPr txBox="1"/>
          <p:nvPr/>
        </p:nvSpPr>
        <p:spPr>
          <a:xfrm>
            <a:off x="9336360" y="2361588"/>
            <a:ext cx="2286977" cy="830997"/>
          </a:xfrm>
          <a:prstGeom prst="rect">
            <a:avLst/>
          </a:prstGeom>
          <a:noFill/>
        </p:spPr>
        <p:txBody>
          <a:bodyPr wrap="square" rtlCol="0">
            <a:spAutoFit/>
          </a:bodyPr>
          <a:lstStyle/>
          <a:p>
            <a:r>
              <a:rPr lang="en-AU" sz="1600" i="1" dirty="0"/>
              <a:t>landscape of a loss function, it varies w.r.t. data, the function itself</a:t>
            </a:r>
          </a:p>
        </p:txBody>
      </p:sp>
      <p:sp>
        <p:nvSpPr>
          <p:cNvPr id="3" name="矩形 2">
            <a:extLst>
              <a:ext uri="{FF2B5EF4-FFF2-40B4-BE49-F238E27FC236}">
                <a16:creationId xmlns:a16="http://schemas.microsoft.com/office/drawing/2014/main" id="{77920F1C-1312-254F-056A-2613965B7597}"/>
              </a:ext>
            </a:extLst>
          </p:cNvPr>
          <p:cNvSpPr/>
          <p:nvPr/>
        </p:nvSpPr>
        <p:spPr>
          <a:xfrm>
            <a:off x="3235100" y="1458967"/>
            <a:ext cx="5806213" cy="37444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6000" b="1" dirty="0"/>
              <a:t>Model</a:t>
            </a:r>
            <a:r>
              <a:rPr kumimoji="1" lang="zh-CN" altLang="en-US" sz="6000" b="1" dirty="0"/>
              <a:t>？</a:t>
            </a:r>
          </a:p>
        </p:txBody>
      </p:sp>
      <p:cxnSp>
        <p:nvCxnSpPr>
          <p:cNvPr id="21" name="直线箭头连接符 20">
            <a:extLst>
              <a:ext uri="{FF2B5EF4-FFF2-40B4-BE49-F238E27FC236}">
                <a16:creationId xmlns:a16="http://schemas.microsoft.com/office/drawing/2014/main" id="{4E0A0183-3EC2-DDA5-0E6B-60F12A1F1311}"/>
              </a:ext>
            </a:extLst>
          </p:cNvPr>
          <p:cNvCxnSpPr/>
          <p:nvPr/>
        </p:nvCxnSpPr>
        <p:spPr>
          <a:xfrm>
            <a:off x="1158885" y="2492896"/>
            <a:ext cx="967055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191DE38C-61D2-A658-9959-83DA6F7D9C9B}"/>
              </a:ext>
            </a:extLst>
          </p:cNvPr>
          <p:cNvCxnSpPr>
            <a:cxnSpLocks/>
          </p:cNvCxnSpPr>
          <p:nvPr/>
        </p:nvCxnSpPr>
        <p:spPr>
          <a:xfrm flipH="1">
            <a:off x="1158885" y="4077072"/>
            <a:ext cx="967055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10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p:tgtEl>
                                          <p:spTgt spid="21"/>
                                        </p:tgtEl>
                                        <p:attrNameLst>
                                          <p:attrName>ppt_y</p:attrName>
                                        </p:attrNameLst>
                                      </p:cBhvr>
                                      <p:tavLst>
                                        <p:tav tm="0">
                                          <p:val>
                                            <p:strVal val="#ppt_y+#ppt_h*1.125000"/>
                                          </p:val>
                                        </p:tav>
                                        <p:tav tm="100000">
                                          <p:val>
                                            <p:strVal val="#ppt_y"/>
                                          </p:val>
                                        </p:tav>
                                      </p:tavLst>
                                    </p:anim>
                                    <p:animEffect transition="in" filter="wipe(up)">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ppt_y</p:attrName>
                                        </p:attrNameLst>
                                      </p:cBhvr>
                                      <p:tavLst>
                                        <p:tav tm="0">
                                          <p:val>
                                            <p:strVal val="#ppt_y+#ppt_h*1.125000"/>
                                          </p:val>
                                        </p:tav>
                                        <p:tav tm="100000">
                                          <p:val>
                                            <p:strVal val="#ppt_y"/>
                                          </p:val>
                                        </p:tav>
                                      </p:tavLst>
                                    </p:anim>
                                    <p:animEffect transition="in" filter="wipe(up)">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a:xfrm>
            <a:off x="479376" y="133414"/>
            <a:ext cx="10225136" cy="797700"/>
          </a:xfrm>
        </p:spPr>
        <p:txBody>
          <a:bodyPr/>
          <a:lstStyle/>
          <a:p>
            <a:r>
              <a:rPr lang="en-AU" altLang="zh-CN" dirty="0"/>
              <a:t>L1 </a:t>
            </a:r>
            <a:r>
              <a:rPr lang="en-US" altLang="zh-CN" dirty="0"/>
              <a:t>Norm</a:t>
            </a:r>
            <a:r>
              <a:rPr lang="zh-CN" altLang="en-US" dirty="0"/>
              <a:t> </a:t>
            </a:r>
            <a:r>
              <a:rPr lang="en-AU" dirty="0"/>
              <a:t>Distribution of </a:t>
            </a:r>
            <a:r>
              <a:rPr lang="en-US" altLang="zh-CN" dirty="0"/>
              <a:t>the</a:t>
            </a:r>
            <a:r>
              <a:rPr lang="zh-CN" altLang="en-US" dirty="0"/>
              <a:t> </a:t>
            </a:r>
            <a:r>
              <a:rPr lang="en-US" altLang="zh-CN" dirty="0"/>
              <a:t>Distilled</a:t>
            </a:r>
            <a:r>
              <a:rPr lang="zh-CN" altLang="en-US" dirty="0"/>
              <a:t> </a:t>
            </a:r>
            <a:r>
              <a:rPr lang="en-US" altLang="zh-CN" dirty="0"/>
              <a:t>M</a:t>
            </a:r>
            <a:r>
              <a:rPr lang="en-AU" dirty="0"/>
              <a:t>ask</a:t>
            </a:r>
          </a:p>
        </p:txBody>
      </p:sp>
      <p:pic>
        <p:nvPicPr>
          <p:cNvPr id="6" name="Picture 5" descr="A picture containing application&#10;&#10;Description automatically generated">
            <a:extLst>
              <a:ext uri="{FF2B5EF4-FFF2-40B4-BE49-F238E27FC236}">
                <a16:creationId xmlns:a16="http://schemas.microsoft.com/office/drawing/2014/main" id="{AC6C9DF9-A100-4324-A252-7FAB66722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5" y="1528040"/>
            <a:ext cx="11250669" cy="4398846"/>
          </a:xfrm>
          <a:prstGeom prst="rect">
            <a:avLst/>
          </a:prstGeom>
        </p:spPr>
      </p:pic>
    </p:spTree>
    <p:extLst>
      <p:ext uri="{BB962C8B-B14F-4D97-AF65-F5344CB8AC3E}">
        <p14:creationId xmlns:p14="http://schemas.microsoft.com/office/powerpoint/2010/main" val="1714058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US" altLang="zh-CN" dirty="0"/>
              <a:t>Detect</a:t>
            </a:r>
            <a:r>
              <a:rPr lang="zh-CN" altLang="en-US" dirty="0"/>
              <a:t> </a:t>
            </a:r>
            <a:r>
              <a:rPr lang="en-US" altLang="zh-CN" dirty="0"/>
              <a:t>Backdoor</a:t>
            </a:r>
            <a:r>
              <a:rPr lang="zh-CN" altLang="en-US" dirty="0"/>
              <a:t> </a:t>
            </a:r>
            <a:r>
              <a:rPr lang="en-US" altLang="zh-CN" dirty="0"/>
              <a:t>Samples</a:t>
            </a:r>
            <a:endParaRPr lang="en-AU" dirty="0"/>
          </a:p>
        </p:txBody>
      </p:sp>
      <p:sp>
        <p:nvSpPr>
          <p:cNvPr id="3" name="Content Placeholder 6">
            <a:extLst>
              <a:ext uri="{FF2B5EF4-FFF2-40B4-BE49-F238E27FC236}">
                <a16:creationId xmlns:a16="http://schemas.microsoft.com/office/drawing/2014/main" id="{A396BCFF-330E-6D1C-184D-CA7D42601FED}"/>
              </a:ext>
            </a:extLst>
          </p:cNvPr>
          <p:cNvSpPr>
            <a:spLocks noGrp="1"/>
          </p:cNvSpPr>
          <p:nvPr>
            <p:ph idx="1"/>
          </p:nvPr>
        </p:nvSpPr>
        <p:spPr/>
        <p:txBody>
          <a:bodyPr>
            <a:normAutofit lnSpcReduction="10000"/>
          </a:bodyPr>
          <a:lstStyle/>
          <a:p>
            <a:pPr marL="558900" lvl="1" indent="-342900"/>
            <a:r>
              <a:rPr lang="en-US" sz="2400" b="1" dirty="0">
                <a:latin typeface="Microsoft YaHei UI" panose="020B0503020204020204" pitchFamily="34" charset="-122"/>
                <a:ea typeface="Microsoft YaHei UI" panose="020B0503020204020204" pitchFamily="34" charset="-122"/>
              </a:rPr>
              <a:t>Attacks</a:t>
            </a:r>
            <a:r>
              <a:rPr lang="en-US" sz="2400" dirty="0">
                <a:latin typeface="Microsoft YaHei UI" panose="020B0503020204020204" pitchFamily="34" charset="-122"/>
                <a:ea typeface="Microsoft YaHei UI" panose="020B0503020204020204" pitchFamily="34" charset="-122"/>
              </a:rPr>
              <a:t>: 12 backdoor attacks </a:t>
            </a:r>
          </a:p>
          <a:p>
            <a:pPr marL="558900" lvl="1" indent="-342900"/>
            <a:r>
              <a:rPr lang="en-US" sz="2400" b="1" dirty="0">
                <a:latin typeface="Microsoft YaHei UI" panose="020B0503020204020204" pitchFamily="34" charset="-122"/>
                <a:ea typeface="Microsoft YaHei UI" panose="020B0503020204020204" pitchFamily="34" charset="-122"/>
              </a:rPr>
              <a:t>Model</a:t>
            </a:r>
            <a:r>
              <a:rPr lang="en-US" altLang="zh-CN" sz="2400" b="1" dirty="0">
                <a:latin typeface="Microsoft YaHei UI" panose="020B0503020204020204" pitchFamily="34" charset="-122"/>
                <a:ea typeface="Microsoft YaHei UI" panose="020B0503020204020204" pitchFamily="34" charset="-122"/>
              </a:rPr>
              <a:t>s</a:t>
            </a:r>
            <a:r>
              <a:rPr lang="en-US" sz="2400" dirty="0">
                <a:latin typeface="Microsoft YaHei UI" panose="020B0503020204020204" pitchFamily="34" charset="-122"/>
                <a:ea typeface="Microsoft YaHei UI" panose="020B0503020204020204" pitchFamily="34" charset="-122"/>
              </a:rPr>
              <a:t> : </a:t>
            </a:r>
            <a:r>
              <a:rPr lang="en-US" dirty="0">
                <a:latin typeface="Microsoft YaHei UI" panose="020B0503020204020204" pitchFamily="34" charset="-122"/>
                <a:ea typeface="Microsoft YaHei UI" panose="020B0503020204020204" pitchFamily="34" charset="-122"/>
              </a:rPr>
              <a:t>ResNet-18, Pre-Activation ResNet-101, MobileNet v2, VGG-16, Inception, EfficientNet-b0</a:t>
            </a:r>
          </a:p>
          <a:p>
            <a:pPr marL="558900" lvl="1" indent="-342900"/>
            <a:r>
              <a:rPr lang="en-US" sz="2400" b="1" dirty="0">
                <a:latin typeface="Microsoft YaHei UI" panose="020B0503020204020204" pitchFamily="34" charset="-122"/>
                <a:ea typeface="Microsoft YaHei UI" panose="020B0503020204020204" pitchFamily="34" charset="-122"/>
              </a:rPr>
              <a:t>Dataset</a:t>
            </a:r>
            <a:r>
              <a:rPr lang="en-US" altLang="zh-CN" sz="2400" b="1" dirty="0">
                <a:latin typeface="Microsoft YaHei UI" panose="020B0503020204020204" pitchFamily="34" charset="-122"/>
                <a:ea typeface="Microsoft YaHei UI" panose="020B0503020204020204" pitchFamily="34" charset="-122"/>
              </a:rPr>
              <a:t>s</a:t>
            </a:r>
            <a:r>
              <a:rPr lang="en-US" sz="2400" dirty="0">
                <a:latin typeface="Microsoft YaHei UI" panose="020B0503020204020204" pitchFamily="34" charset="-122"/>
                <a:ea typeface="Microsoft YaHei UI" panose="020B0503020204020204" pitchFamily="34" charset="-122"/>
              </a:rPr>
              <a:t>: CIFAR-10 / GTSRB / ImageNet subset</a:t>
            </a:r>
          </a:p>
          <a:p>
            <a:pPr marL="558900" lvl="1" indent="-342900"/>
            <a:r>
              <a:rPr lang="en-US" sz="2400" b="1" dirty="0">
                <a:latin typeface="Microsoft YaHei UI" panose="020B0503020204020204" pitchFamily="34" charset="-122"/>
                <a:ea typeface="Microsoft YaHei UI" panose="020B0503020204020204" pitchFamily="34" charset="-122"/>
              </a:rPr>
              <a:t>Evaluation</a:t>
            </a:r>
            <a:r>
              <a:rPr lang="en-US" sz="2400" dirty="0">
                <a:latin typeface="Microsoft YaHei UI" panose="020B0503020204020204" pitchFamily="34" charset="-122"/>
                <a:ea typeface="Microsoft YaHei UI" panose="020B0503020204020204" pitchFamily="34" charset="-122"/>
              </a:rPr>
              <a:t> </a:t>
            </a:r>
            <a:r>
              <a:rPr lang="en-US" sz="2400" b="1" dirty="0">
                <a:latin typeface="Microsoft YaHei UI" panose="020B0503020204020204" pitchFamily="34" charset="-122"/>
                <a:ea typeface="Microsoft YaHei UI" panose="020B0503020204020204" pitchFamily="34" charset="-122"/>
              </a:rPr>
              <a:t>metric</a:t>
            </a:r>
            <a:r>
              <a:rPr lang="en-US" sz="2400" dirty="0">
                <a:latin typeface="Microsoft YaHei UI" panose="020B0503020204020204" pitchFamily="34" charset="-122"/>
                <a:ea typeface="Microsoft YaHei UI" panose="020B0503020204020204" pitchFamily="34" charset="-122"/>
              </a:rPr>
              <a:t>: area under the ROC curve (AUROC)</a:t>
            </a:r>
          </a:p>
          <a:p>
            <a:pPr marL="558900" lvl="1" indent="-342900"/>
            <a:r>
              <a:rPr lang="en-US" sz="2400" b="1" dirty="0">
                <a:latin typeface="Microsoft YaHei UI" panose="020B0503020204020204" pitchFamily="34" charset="-122"/>
                <a:ea typeface="Microsoft YaHei UI" panose="020B0503020204020204" pitchFamily="34" charset="-122"/>
              </a:rPr>
              <a:t>Detection baseline</a:t>
            </a:r>
            <a:r>
              <a:rPr lang="en-US" altLang="zh-CN" sz="2400" b="1" dirty="0">
                <a:latin typeface="Microsoft YaHei UI" panose="020B0503020204020204" pitchFamily="34" charset="-122"/>
                <a:ea typeface="Microsoft YaHei UI" panose="020B0503020204020204" pitchFamily="34" charset="-122"/>
              </a:rPr>
              <a:t>s</a:t>
            </a:r>
            <a:r>
              <a:rPr lang="en-US" sz="2400" dirty="0">
                <a:latin typeface="Microsoft YaHei UI" panose="020B0503020204020204" pitchFamily="34" charset="-122"/>
                <a:ea typeface="Microsoft YaHei UI" panose="020B0503020204020204" pitchFamily="34" charset="-122"/>
              </a:rPr>
              <a:t>:</a:t>
            </a:r>
          </a:p>
          <a:p>
            <a:pPr marL="774900" lvl="2" indent="-342900"/>
            <a:r>
              <a:rPr lang="en-US" dirty="0">
                <a:solidFill>
                  <a:srgbClr val="C00000"/>
                </a:solidFill>
                <a:latin typeface="Microsoft YaHei UI" panose="020B0503020204020204" pitchFamily="34" charset="-122"/>
                <a:ea typeface="Microsoft YaHei UI" panose="020B0503020204020204" pitchFamily="34" charset="-122"/>
              </a:rPr>
              <a:t>Anti-Backdoor Learning (ABL) [2]</a:t>
            </a:r>
          </a:p>
          <a:p>
            <a:pPr marL="774900" lvl="2" indent="-342900"/>
            <a:r>
              <a:rPr lang="en-US" dirty="0">
                <a:solidFill>
                  <a:srgbClr val="C00000"/>
                </a:solidFill>
                <a:latin typeface="Microsoft YaHei UI" panose="020B0503020204020204" pitchFamily="34" charset="-122"/>
                <a:ea typeface="Microsoft YaHei UI" panose="020B0503020204020204" pitchFamily="34" charset="-122"/>
              </a:rPr>
              <a:t>Activation Clustering (AC) [3]</a:t>
            </a:r>
          </a:p>
          <a:p>
            <a:pPr marL="774900" lvl="2" indent="-342900"/>
            <a:r>
              <a:rPr lang="en-US" dirty="0">
                <a:solidFill>
                  <a:srgbClr val="C00000"/>
                </a:solidFill>
                <a:latin typeface="Microsoft YaHei UI" panose="020B0503020204020204" pitchFamily="34" charset="-122"/>
                <a:ea typeface="Microsoft YaHei UI" panose="020B0503020204020204" pitchFamily="34" charset="-122"/>
              </a:rPr>
              <a:t>Frequency [4]</a:t>
            </a:r>
          </a:p>
          <a:p>
            <a:pPr marL="774900" lvl="2" indent="-342900"/>
            <a:r>
              <a:rPr lang="en-US" dirty="0">
                <a:solidFill>
                  <a:srgbClr val="C00000"/>
                </a:solidFill>
                <a:latin typeface="Microsoft YaHei UI" panose="020B0503020204020204" pitchFamily="34" charset="-122"/>
                <a:ea typeface="Microsoft YaHei UI" panose="020B0503020204020204" pitchFamily="34" charset="-122"/>
              </a:rPr>
              <a:t>STRIP [5]</a:t>
            </a:r>
          </a:p>
          <a:p>
            <a:pPr marL="774900" lvl="2" indent="-342900"/>
            <a:r>
              <a:rPr lang="en-US" dirty="0">
                <a:solidFill>
                  <a:srgbClr val="C00000"/>
                </a:solidFill>
                <a:latin typeface="Microsoft YaHei UI" panose="020B0503020204020204" pitchFamily="34" charset="-122"/>
                <a:ea typeface="Microsoft YaHei UI" panose="020B0503020204020204" pitchFamily="34" charset="-122"/>
              </a:rPr>
              <a:t>Spectral Signatures [6]</a:t>
            </a:r>
          </a:p>
          <a:p>
            <a:pPr marL="558900" lvl="1" indent="-342900"/>
            <a:r>
              <a:rPr lang="en-US" sz="2400" dirty="0">
                <a:latin typeface="Microsoft YaHei UI" panose="020B0503020204020204" pitchFamily="34" charset="-122"/>
                <a:ea typeface="Microsoft YaHei UI" panose="020B0503020204020204" pitchFamily="34" charset="-122"/>
              </a:rPr>
              <a:t>CD-L (logits layer) and CD-F (last activation layer)</a:t>
            </a:r>
          </a:p>
          <a:p>
            <a:pPr marL="774900" lvl="2" indent="-342900"/>
            <a:endParaRPr lang="en-US"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89238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US" altLang="zh-CN" dirty="0"/>
              <a:t>Superb</a:t>
            </a:r>
            <a:r>
              <a:rPr lang="zh-CN" altLang="en-US" dirty="0"/>
              <a:t> </a:t>
            </a:r>
            <a:r>
              <a:rPr lang="en-US" altLang="zh-CN" dirty="0"/>
              <a:t>Detection</a:t>
            </a:r>
            <a:r>
              <a:rPr lang="zh-CN" altLang="en-US" dirty="0"/>
              <a:t> </a:t>
            </a:r>
            <a:r>
              <a:rPr lang="en-US" altLang="zh-CN" dirty="0"/>
              <a:t>Performance</a:t>
            </a:r>
            <a:endParaRPr lang="en-AU" dirty="0"/>
          </a:p>
        </p:txBody>
      </p:sp>
      <p:sp>
        <p:nvSpPr>
          <p:cNvPr id="5" name="内容占位符 4">
            <a:extLst>
              <a:ext uri="{FF2B5EF4-FFF2-40B4-BE49-F238E27FC236}">
                <a16:creationId xmlns:a16="http://schemas.microsoft.com/office/drawing/2014/main" id="{3E394120-7086-74D2-3F1F-E32DB279EF3C}"/>
              </a:ext>
            </a:extLst>
          </p:cNvPr>
          <p:cNvSpPr>
            <a:spLocks noGrp="1"/>
          </p:cNvSpPr>
          <p:nvPr>
            <p:ph idx="1"/>
          </p:nvPr>
        </p:nvSpPr>
        <p:spPr/>
        <p:txBody>
          <a:bodyPr/>
          <a:lstStyle/>
          <a:p>
            <a:endParaRPr lang="zh-CN" altLang="en-US"/>
          </a:p>
        </p:txBody>
      </p:sp>
      <p:pic>
        <p:nvPicPr>
          <p:cNvPr id="8" name="Picture 7" descr="A screenshot of a computer&#10;&#10;Description automatically generated with low confidence">
            <a:extLst>
              <a:ext uri="{FF2B5EF4-FFF2-40B4-BE49-F238E27FC236}">
                <a16:creationId xmlns:a16="http://schemas.microsoft.com/office/drawing/2014/main" id="{48EF5592-9936-2CA2-26E9-AA526562C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70" y="1196752"/>
            <a:ext cx="10858059" cy="4793716"/>
          </a:xfrm>
          <a:prstGeom prst="rect">
            <a:avLst/>
          </a:prstGeom>
        </p:spPr>
      </p:pic>
      <p:sp>
        <p:nvSpPr>
          <p:cNvPr id="3" name="矩形 2">
            <a:extLst>
              <a:ext uri="{FF2B5EF4-FFF2-40B4-BE49-F238E27FC236}">
                <a16:creationId xmlns:a16="http://schemas.microsoft.com/office/drawing/2014/main" id="{D4AEDBB2-2FFD-F84C-34BB-1BC2BFFB0419}"/>
              </a:ext>
            </a:extLst>
          </p:cNvPr>
          <p:cNvSpPr/>
          <p:nvPr/>
        </p:nvSpPr>
        <p:spPr>
          <a:xfrm>
            <a:off x="8645050" y="5692543"/>
            <a:ext cx="2562446" cy="27522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91321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3F07C81-EB57-78A3-3E71-35E02BF96AB6}"/>
              </a:ext>
            </a:extLst>
          </p:cNvPr>
          <p:cNvSpPr>
            <a:spLocks noGrp="1"/>
          </p:cNvSpPr>
          <p:nvPr>
            <p:ph idx="1"/>
          </p:nvPr>
        </p:nvSpPr>
        <p:spPr/>
        <p:txBody>
          <a:bodyPr>
            <a:normAutofit/>
          </a:bodyPr>
          <a:lstStyle/>
          <a:p>
            <a:r>
              <a:rPr lang="en-US" sz="2400" b="1" dirty="0" err="1">
                <a:latin typeface="Microsoft YaHei UI" panose="020B0503020204020204" pitchFamily="34" charset="-122"/>
                <a:ea typeface="Microsoft YaHei UI" panose="020B0503020204020204" pitchFamily="34" charset="-122"/>
              </a:rPr>
              <a:t>CelebA</a:t>
            </a:r>
            <a:r>
              <a:rPr lang="zh-CN" altLang="en-US" sz="2400" b="1" dirty="0">
                <a:latin typeface="Microsoft YaHei UI" panose="020B0503020204020204" pitchFamily="34" charset="-122"/>
                <a:ea typeface="Microsoft YaHei UI" panose="020B0503020204020204" pitchFamily="34" charset="-122"/>
              </a:rPr>
              <a:t> </a:t>
            </a:r>
            <a:r>
              <a:rPr lang="en-US" altLang="zh-CN" sz="2400" b="1" dirty="0">
                <a:latin typeface="Microsoft YaHei UI" panose="020B0503020204020204" pitchFamily="34" charset="-122"/>
                <a:ea typeface="Microsoft YaHei UI" panose="020B0503020204020204" pitchFamily="34" charset="-122"/>
              </a:rPr>
              <a:t>dataset:</a:t>
            </a:r>
            <a:endParaRPr lang="en-US" sz="2400" b="1" dirty="0">
              <a:latin typeface="Microsoft YaHei UI" panose="020B0503020204020204" pitchFamily="34" charset="-122"/>
              <a:ea typeface="Microsoft YaHei UI" panose="020B0503020204020204" pitchFamily="34" charset="-122"/>
            </a:endParaRPr>
          </a:p>
          <a:p>
            <a:pPr lvl="1"/>
            <a:r>
              <a:rPr lang="en-US" sz="2400" dirty="0">
                <a:latin typeface="Microsoft YaHei UI" panose="020B0503020204020204" pitchFamily="34" charset="-122"/>
                <a:ea typeface="Microsoft YaHei UI" panose="020B0503020204020204" pitchFamily="34" charset="-122"/>
              </a:rPr>
              <a:t>40 binary facial attributes (gender, bald, and hair color)</a:t>
            </a:r>
          </a:p>
          <a:p>
            <a:pPr lvl="1"/>
            <a:r>
              <a:rPr lang="en-US" sz="2400" dirty="0">
                <a:latin typeface="Microsoft YaHei UI" panose="020B0503020204020204" pitchFamily="34" charset="-122"/>
                <a:ea typeface="Microsoft YaHei UI" panose="020B0503020204020204" pitchFamily="34" charset="-122"/>
              </a:rPr>
              <a:t>Known bias between </a:t>
            </a:r>
            <a:r>
              <a:rPr lang="en-US" sz="2400" i="1" dirty="0">
                <a:latin typeface="Microsoft YaHei UI" panose="020B0503020204020204" pitchFamily="34" charset="-122"/>
                <a:ea typeface="Microsoft YaHei UI" panose="020B0503020204020204" pitchFamily="34" charset="-122"/>
              </a:rPr>
              <a:t>gender</a:t>
            </a:r>
            <a:r>
              <a:rPr lang="en-US" sz="2400" dirty="0">
                <a:latin typeface="Microsoft YaHei UI" panose="020B0503020204020204" pitchFamily="34" charset="-122"/>
                <a:ea typeface="Microsoft YaHei UI" panose="020B0503020204020204" pitchFamily="34" charset="-122"/>
              </a:rPr>
              <a:t> and </a:t>
            </a:r>
            <a:r>
              <a:rPr lang="en-US" sz="2400" i="1" dirty="0">
                <a:latin typeface="Microsoft YaHei UI" panose="020B0503020204020204" pitchFamily="34" charset="-122"/>
                <a:ea typeface="Microsoft YaHei UI" panose="020B0503020204020204" pitchFamily="34" charset="-122"/>
              </a:rPr>
              <a:t>blond hair</a:t>
            </a:r>
            <a:endParaRPr lang="en-US" sz="2400" dirty="0">
              <a:latin typeface="Microsoft YaHei UI" panose="020B0503020204020204" pitchFamily="34" charset="-122"/>
              <a:ea typeface="Microsoft YaHei UI" panose="020B0503020204020204" pitchFamily="34" charset="-122"/>
            </a:endParaRPr>
          </a:p>
          <a:p>
            <a:pPr marL="0" lvl="1" indent="0">
              <a:buNone/>
            </a:pPr>
            <a:endParaRPr lang="en-US" sz="2400" dirty="0">
              <a:latin typeface="Microsoft YaHei UI" panose="020B0503020204020204" pitchFamily="34" charset="-122"/>
              <a:ea typeface="Microsoft YaHei UI" panose="020B0503020204020204" pitchFamily="34" charset="-122"/>
            </a:endParaRPr>
          </a:p>
          <a:p>
            <a:pPr lvl="1"/>
            <a:r>
              <a:rPr lang="en-US" altLang="zh-CN" sz="2400" dirty="0">
                <a:latin typeface="Microsoft YaHei UI" panose="020B0503020204020204" pitchFamily="34" charset="-122"/>
                <a:ea typeface="Microsoft YaHei UI" panose="020B0503020204020204" pitchFamily="34" charset="-122"/>
              </a:rPr>
              <a:t>Apply</a:t>
            </a:r>
            <a:r>
              <a:rPr lang="zh-CN" altLang="en-US" sz="2400" dirty="0">
                <a:latin typeface="Microsoft YaHei UI" panose="020B0503020204020204" pitchFamily="34" charset="-122"/>
                <a:ea typeface="Microsoft YaHei UI" panose="020B0503020204020204" pitchFamily="34" charset="-122"/>
              </a:rPr>
              <a:t> </a:t>
            </a:r>
            <a:r>
              <a:rPr lang="en-US" sz="2400" b="1" dirty="0">
                <a:latin typeface="Microsoft YaHei UI" panose="020B0503020204020204" pitchFamily="34" charset="-122"/>
                <a:ea typeface="Microsoft YaHei UI" panose="020B0503020204020204" pitchFamily="34" charset="-122"/>
              </a:rPr>
              <a:t>CD</a:t>
            </a:r>
            <a:r>
              <a:rPr lang="en-US" sz="2400" dirty="0">
                <a:latin typeface="Microsoft YaHei UI" panose="020B0503020204020204" pitchFamily="34" charset="-122"/>
                <a:ea typeface="Microsoft YaHei UI" panose="020B0503020204020204" pitchFamily="34" charset="-122"/>
              </a:rPr>
              <a:t> in the same way as backdoor detection</a:t>
            </a:r>
          </a:p>
          <a:p>
            <a:pPr lvl="2"/>
            <a:r>
              <a:rPr lang="en-US" sz="2400" dirty="0">
                <a:latin typeface="Microsoft YaHei UI" panose="020B0503020204020204" pitchFamily="34" charset="-122"/>
                <a:ea typeface="Microsoft YaHei UI" panose="020B0503020204020204" pitchFamily="34" charset="-122"/>
              </a:rPr>
              <a:t>Select subset of samples with low L1 norm </a:t>
            </a:r>
          </a:p>
          <a:p>
            <a:pPr lvl="2"/>
            <a:r>
              <a:rPr lang="en-US" sz="2400" dirty="0">
                <a:latin typeface="Microsoft YaHei UI" panose="020B0503020204020204" pitchFamily="34" charset="-122"/>
                <a:ea typeface="Microsoft YaHei UI" panose="020B0503020204020204" pitchFamily="34" charset="-122"/>
              </a:rPr>
              <a:t>Examine attributes of the subset</a:t>
            </a:r>
          </a:p>
          <a:p>
            <a:pPr lvl="2"/>
            <a:r>
              <a:rPr lang="en-US" sz="2400" dirty="0">
                <a:latin typeface="Microsoft YaHei UI" panose="020B0503020204020204" pitchFamily="34" charset="-122"/>
                <a:ea typeface="Microsoft YaHei UI" panose="020B0503020204020204" pitchFamily="34" charset="-122"/>
              </a:rPr>
              <a:t>Calculate distribution shift between subset and the full dataset</a:t>
            </a:r>
          </a:p>
        </p:txBody>
      </p:sp>
      <p:pic>
        <p:nvPicPr>
          <p:cNvPr id="2050" name="Picture 2">
            <a:extLst>
              <a:ext uri="{FF2B5EF4-FFF2-40B4-BE49-F238E27FC236}">
                <a16:creationId xmlns:a16="http://schemas.microsoft.com/office/drawing/2014/main" id="{70DA0886-C0F1-0D78-33BA-E03EBED10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70" y="1510454"/>
            <a:ext cx="2402586" cy="14914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0EBA88B-C3D7-6F46-123F-FB5881F5ED58}"/>
              </a:ext>
            </a:extLst>
          </p:cNvPr>
          <p:cNvSpPr txBox="1">
            <a:spLocks/>
          </p:cNvSpPr>
          <p:nvPr/>
        </p:nvSpPr>
        <p:spPr>
          <a:xfrm>
            <a:off x="479376" y="0"/>
            <a:ext cx="10296000" cy="88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icrosoft YaHei" panose="020B0503020204020204" pitchFamily="34" charset="-122"/>
                <a:ea typeface="Microsoft YaHei" panose="020B0503020204020204" pitchFamily="34" charset="-122"/>
                <a:cs typeface="+mj-cs"/>
              </a:defRPr>
            </a:lvl1pPr>
          </a:lstStyle>
          <a:p>
            <a:r>
              <a:rPr lang="en-US" altLang="zh-CN" dirty="0"/>
              <a:t>Discover</a:t>
            </a:r>
            <a:r>
              <a:rPr lang="zh-CN" altLang="en-US" dirty="0"/>
              <a:t> </a:t>
            </a:r>
            <a:r>
              <a:rPr lang="en-US" altLang="zh-CN" dirty="0"/>
              <a:t>Biases</a:t>
            </a:r>
            <a:r>
              <a:rPr lang="zh-CN" altLang="en-US" dirty="0"/>
              <a:t> </a:t>
            </a:r>
            <a:r>
              <a:rPr lang="en-US" altLang="zh-CN" dirty="0"/>
              <a:t>in</a:t>
            </a:r>
            <a:r>
              <a:rPr lang="zh-CN" altLang="en-US" dirty="0"/>
              <a:t> </a:t>
            </a:r>
            <a:r>
              <a:rPr lang="en-US" altLang="zh-CN" dirty="0"/>
              <a:t>Facial</a:t>
            </a:r>
            <a:r>
              <a:rPr lang="zh-CN" altLang="en-US" dirty="0"/>
              <a:t> </a:t>
            </a:r>
            <a:r>
              <a:rPr lang="en-US" altLang="zh-CN" dirty="0"/>
              <a:t>Recognition</a:t>
            </a:r>
            <a:r>
              <a:rPr lang="zh-CN" altLang="en-US" dirty="0"/>
              <a:t> </a:t>
            </a:r>
            <a:r>
              <a:rPr lang="en-US" altLang="zh-CN" dirty="0"/>
              <a:t>Models</a:t>
            </a:r>
            <a:endParaRPr lang="en-AU" dirty="0"/>
          </a:p>
        </p:txBody>
      </p:sp>
    </p:spTree>
    <p:extLst>
      <p:ext uri="{BB962C8B-B14F-4D97-AF65-F5344CB8AC3E}">
        <p14:creationId xmlns:p14="http://schemas.microsoft.com/office/powerpoint/2010/main" val="3726794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able&#10;&#10;Description automatically generated">
            <a:extLst>
              <a:ext uri="{FF2B5EF4-FFF2-40B4-BE49-F238E27FC236}">
                <a16:creationId xmlns:a16="http://schemas.microsoft.com/office/drawing/2014/main" id="{1041FAC4-947E-EBDC-213C-6D29B8F749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271954"/>
            <a:ext cx="10515600" cy="4314092"/>
          </a:xfrm>
        </p:spPr>
      </p:pic>
      <p:sp>
        <p:nvSpPr>
          <p:cNvPr id="6" name="Title 1">
            <a:extLst>
              <a:ext uri="{FF2B5EF4-FFF2-40B4-BE49-F238E27FC236}">
                <a16:creationId xmlns:a16="http://schemas.microsoft.com/office/drawing/2014/main" id="{1E830C3A-6511-45B3-0A6F-BF6E72FAF8B7}"/>
              </a:ext>
            </a:extLst>
          </p:cNvPr>
          <p:cNvSpPr txBox="1">
            <a:spLocks/>
          </p:cNvSpPr>
          <p:nvPr/>
        </p:nvSpPr>
        <p:spPr>
          <a:xfrm>
            <a:off x="479376" y="0"/>
            <a:ext cx="10296000" cy="887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icrosoft YaHei" panose="020B0503020204020204" pitchFamily="34" charset="-122"/>
                <a:ea typeface="Microsoft YaHei" panose="020B0503020204020204" pitchFamily="34" charset="-122"/>
                <a:cs typeface="+mj-cs"/>
              </a:defRPr>
            </a:lvl1pPr>
          </a:lstStyle>
          <a:p>
            <a:r>
              <a:rPr lang="en-US" altLang="zh-CN" dirty="0"/>
              <a:t>Discover</a:t>
            </a:r>
            <a:r>
              <a:rPr lang="zh-CN" altLang="en-US" dirty="0"/>
              <a:t> </a:t>
            </a:r>
            <a:r>
              <a:rPr lang="en-US" altLang="zh-CN" dirty="0"/>
              <a:t>Biases</a:t>
            </a:r>
            <a:r>
              <a:rPr lang="zh-CN" altLang="en-US" dirty="0"/>
              <a:t> </a:t>
            </a:r>
            <a:r>
              <a:rPr lang="en-US" altLang="zh-CN" dirty="0"/>
              <a:t>in</a:t>
            </a:r>
            <a:r>
              <a:rPr lang="zh-CN" altLang="en-US" dirty="0"/>
              <a:t> </a:t>
            </a:r>
            <a:r>
              <a:rPr lang="en-US" altLang="zh-CN" dirty="0"/>
              <a:t>Facial</a:t>
            </a:r>
            <a:r>
              <a:rPr lang="zh-CN" altLang="en-US" dirty="0"/>
              <a:t> </a:t>
            </a:r>
            <a:r>
              <a:rPr lang="en-US" altLang="zh-CN" dirty="0"/>
              <a:t>Recognition</a:t>
            </a:r>
            <a:r>
              <a:rPr lang="zh-CN" altLang="en-US" dirty="0"/>
              <a:t> </a:t>
            </a:r>
            <a:r>
              <a:rPr lang="en-US" altLang="zh-CN" dirty="0"/>
              <a:t>Models</a:t>
            </a:r>
            <a:endParaRPr lang="en-AU" dirty="0"/>
          </a:p>
        </p:txBody>
      </p:sp>
      <p:sp>
        <p:nvSpPr>
          <p:cNvPr id="7" name="文本框 6">
            <a:extLst>
              <a:ext uri="{FF2B5EF4-FFF2-40B4-BE49-F238E27FC236}">
                <a16:creationId xmlns:a16="http://schemas.microsoft.com/office/drawing/2014/main" id="{7B5807CC-BFBA-E83F-D6D3-6560F0D8610F}"/>
              </a:ext>
            </a:extLst>
          </p:cNvPr>
          <p:cNvSpPr txBox="1"/>
          <p:nvPr/>
        </p:nvSpPr>
        <p:spPr>
          <a:xfrm>
            <a:off x="3431704" y="5743993"/>
            <a:ext cx="5748305" cy="461665"/>
          </a:xfrm>
          <a:prstGeom prst="rect">
            <a:avLst/>
          </a:prstGeom>
          <a:noFill/>
        </p:spPr>
        <p:txBody>
          <a:bodyPr wrap="none" rtlCol="0">
            <a:spAutoFit/>
          </a:bodyPr>
          <a:lstStyle/>
          <a:p>
            <a:r>
              <a:rPr kumimoji="1" lang="en-US" altLang="zh-CN" sz="2400" b="1" dirty="0">
                <a:solidFill>
                  <a:srgbClr val="C00000"/>
                </a:solidFill>
              </a:rPr>
              <a:t>Masks</a:t>
            </a:r>
            <a:r>
              <a:rPr kumimoji="1" lang="zh-CN" altLang="en-US" sz="2400" b="1" dirty="0">
                <a:solidFill>
                  <a:srgbClr val="C00000"/>
                </a:solidFill>
              </a:rPr>
              <a:t> </a:t>
            </a:r>
            <a:r>
              <a:rPr kumimoji="1" lang="en-US" altLang="zh-CN" sz="2400" b="1" dirty="0">
                <a:solidFill>
                  <a:srgbClr val="C00000"/>
                </a:solidFill>
              </a:rPr>
              <a:t>distilled</a:t>
            </a:r>
            <a:r>
              <a:rPr kumimoji="1" lang="zh-CN" altLang="en-US" sz="2400" b="1" dirty="0">
                <a:solidFill>
                  <a:srgbClr val="C00000"/>
                </a:solidFill>
              </a:rPr>
              <a:t> </a:t>
            </a:r>
            <a:r>
              <a:rPr kumimoji="1" lang="en-US" altLang="zh-CN" sz="2400" b="1" dirty="0">
                <a:solidFill>
                  <a:srgbClr val="C00000"/>
                </a:solidFill>
              </a:rPr>
              <a:t>for</a:t>
            </a:r>
            <a:r>
              <a:rPr kumimoji="1" lang="zh-CN" altLang="en-US" sz="2400" b="1" dirty="0">
                <a:solidFill>
                  <a:srgbClr val="C00000"/>
                </a:solidFill>
              </a:rPr>
              <a:t> </a:t>
            </a:r>
            <a:r>
              <a:rPr kumimoji="1" lang="en-US" altLang="zh-CN" sz="2400" b="1" dirty="0">
                <a:solidFill>
                  <a:srgbClr val="C00000"/>
                </a:solidFill>
              </a:rPr>
              <a:t>predicting</a:t>
            </a:r>
            <a:r>
              <a:rPr kumimoji="1" lang="zh-CN" altLang="en-US" sz="2400" b="1" dirty="0">
                <a:solidFill>
                  <a:srgbClr val="C00000"/>
                </a:solidFill>
              </a:rPr>
              <a:t> </a:t>
            </a:r>
            <a:r>
              <a:rPr kumimoji="1" lang="en-US" altLang="zh-CN" sz="2400" b="1" dirty="0">
                <a:solidFill>
                  <a:srgbClr val="C00000"/>
                </a:solidFill>
              </a:rPr>
              <a:t>each</a:t>
            </a:r>
            <a:r>
              <a:rPr kumimoji="1" lang="zh-CN" altLang="en-US" sz="2400" b="1" dirty="0">
                <a:solidFill>
                  <a:srgbClr val="C00000"/>
                </a:solidFill>
              </a:rPr>
              <a:t> </a:t>
            </a:r>
            <a:r>
              <a:rPr kumimoji="1" lang="en-US" altLang="zh-CN" sz="2400" b="1" dirty="0">
                <a:solidFill>
                  <a:srgbClr val="C00000"/>
                </a:solidFill>
              </a:rPr>
              <a:t>attribute</a:t>
            </a:r>
            <a:endParaRPr kumimoji="1" lang="zh-CN" altLang="en-US" sz="2400" b="1" dirty="0">
              <a:solidFill>
                <a:srgbClr val="C00000"/>
              </a:solidFill>
            </a:endParaRPr>
          </a:p>
        </p:txBody>
      </p:sp>
    </p:spTree>
    <p:extLst>
      <p:ext uri="{BB962C8B-B14F-4D97-AF65-F5344CB8AC3E}">
        <p14:creationId xmlns:p14="http://schemas.microsoft.com/office/powerpoint/2010/main" val="1151824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a:xfrm>
            <a:off x="479376" y="133414"/>
            <a:ext cx="10081120" cy="552085"/>
          </a:xfrm>
        </p:spPr>
        <p:txBody>
          <a:bodyPr/>
          <a:lstStyle/>
          <a:p>
            <a:r>
              <a:rPr lang="en-US" altLang="zh-CN" dirty="0"/>
              <a:t>Discover</a:t>
            </a:r>
            <a:r>
              <a:rPr lang="zh-CN" altLang="en-US" dirty="0"/>
              <a:t> </a:t>
            </a:r>
            <a:r>
              <a:rPr lang="en-US" altLang="zh-CN" dirty="0"/>
              <a:t>Biases</a:t>
            </a:r>
            <a:r>
              <a:rPr lang="zh-CN" altLang="en-US" dirty="0"/>
              <a:t> </a:t>
            </a:r>
            <a:r>
              <a:rPr lang="en-US" altLang="zh-CN" dirty="0"/>
              <a:t>in</a:t>
            </a:r>
            <a:r>
              <a:rPr lang="zh-CN" altLang="en-US" dirty="0"/>
              <a:t> </a:t>
            </a:r>
            <a:r>
              <a:rPr lang="en-US" altLang="zh-CN" dirty="0"/>
              <a:t>Facial</a:t>
            </a:r>
            <a:r>
              <a:rPr lang="zh-CN" altLang="en-US" dirty="0"/>
              <a:t> </a:t>
            </a:r>
            <a:r>
              <a:rPr lang="en-US" altLang="zh-CN" dirty="0"/>
              <a:t>Recognition</a:t>
            </a:r>
            <a:r>
              <a:rPr lang="zh-CN" altLang="en-US" dirty="0"/>
              <a:t> </a:t>
            </a:r>
            <a:r>
              <a:rPr lang="en-US" altLang="zh-CN" dirty="0"/>
              <a:t>Models</a:t>
            </a:r>
            <a:endParaRPr lang="en-AU" dirty="0"/>
          </a:p>
        </p:txBody>
      </p:sp>
      <p:pic>
        <p:nvPicPr>
          <p:cNvPr id="8" name="Picture 7" descr="Chart&#10;&#10;Description automatically generated">
            <a:extLst>
              <a:ext uri="{FF2B5EF4-FFF2-40B4-BE49-F238E27FC236}">
                <a16:creationId xmlns:a16="http://schemas.microsoft.com/office/drawing/2014/main" id="{94675534-6FC7-FB2E-4D96-20343AC8F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092" y="1863267"/>
            <a:ext cx="10373816" cy="4309234"/>
          </a:xfrm>
          <a:prstGeom prst="rect">
            <a:avLst/>
          </a:prstGeom>
        </p:spPr>
      </p:pic>
    </p:spTree>
    <p:extLst>
      <p:ext uri="{BB962C8B-B14F-4D97-AF65-F5344CB8AC3E}">
        <p14:creationId xmlns:p14="http://schemas.microsoft.com/office/powerpoint/2010/main" val="2636864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7E7E3-9549-0AA9-B66B-3C60C6055350}"/>
              </a:ext>
            </a:extLst>
          </p:cNvPr>
          <p:cNvSpPr>
            <a:spLocks noGrp="1"/>
          </p:cNvSpPr>
          <p:nvPr>
            <p:ph type="title"/>
          </p:nvPr>
        </p:nvSpPr>
        <p:spPr/>
        <p:txBody>
          <a:bodyPr/>
          <a:lstStyle/>
          <a:p>
            <a:r>
              <a:rPr kumimoji="1" lang="en-US" altLang="zh-CN" dirty="0"/>
              <a:t>Generalization</a:t>
            </a:r>
            <a:r>
              <a:rPr kumimoji="1" lang="zh-CN" altLang="en-US" dirty="0"/>
              <a:t> </a:t>
            </a:r>
            <a:r>
              <a:rPr kumimoji="1" lang="en-US" altLang="zh-CN" dirty="0"/>
              <a:t>Mechanism</a:t>
            </a:r>
            <a:endParaRPr kumimoji="1" lang="zh-CN" altLang="en-US" dirty="0"/>
          </a:p>
        </p:txBody>
      </p:sp>
      <p:grpSp>
        <p:nvGrpSpPr>
          <p:cNvPr id="20" name="组合 19">
            <a:extLst>
              <a:ext uri="{FF2B5EF4-FFF2-40B4-BE49-F238E27FC236}">
                <a16:creationId xmlns:a16="http://schemas.microsoft.com/office/drawing/2014/main" id="{55D2074C-FFCA-648B-3775-FCD6C59C50DE}"/>
              </a:ext>
            </a:extLst>
          </p:cNvPr>
          <p:cNvGrpSpPr/>
          <p:nvPr/>
        </p:nvGrpSpPr>
        <p:grpSpPr>
          <a:xfrm>
            <a:off x="510128" y="1268760"/>
            <a:ext cx="3384376" cy="1473071"/>
            <a:chOff x="504775" y="2420888"/>
            <a:chExt cx="3384376" cy="1473071"/>
          </a:xfrm>
        </p:grpSpPr>
        <p:sp>
          <p:nvSpPr>
            <p:cNvPr id="11" name="矩形 10">
              <a:extLst>
                <a:ext uri="{FF2B5EF4-FFF2-40B4-BE49-F238E27FC236}">
                  <a16:creationId xmlns:a16="http://schemas.microsoft.com/office/drawing/2014/main" id="{6346BA8D-E112-79BA-7247-6347AB8BE6BF}"/>
                </a:ext>
              </a:extLst>
            </p:cNvPr>
            <p:cNvSpPr/>
            <p:nvPr/>
          </p:nvSpPr>
          <p:spPr>
            <a:xfrm>
              <a:off x="504775" y="2420888"/>
              <a:ext cx="3384376" cy="14730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18F85909-A209-0CCE-BBC7-A6F1258801B7}"/>
                </a:ext>
              </a:extLst>
            </p:cNvPr>
            <p:cNvSpPr/>
            <p:nvPr/>
          </p:nvSpPr>
          <p:spPr>
            <a:xfrm>
              <a:off x="648790" y="2846750"/>
              <a:ext cx="1399807" cy="90319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文本框 7">
              <a:extLst>
                <a:ext uri="{FF2B5EF4-FFF2-40B4-BE49-F238E27FC236}">
                  <a16:creationId xmlns:a16="http://schemas.microsoft.com/office/drawing/2014/main" id="{A3295720-6A2E-F769-C806-AE36A47CEEFF}"/>
                </a:ext>
              </a:extLst>
            </p:cNvPr>
            <p:cNvSpPr txBox="1"/>
            <p:nvPr/>
          </p:nvSpPr>
          <p:spPr>
            <a:xfrm>
              <a:off x="648791" y="3113680"/>
              <a:ext cx="1399807" cy="369332"/>
            </a:xfrm>
            <a:prstGeom prst="rect">
              <a:avLst/>
            </a:prstGeom>
            <a:noFill/>
          </p:spPr>
          <p:txBody>
            <a:bodyPr wrap="square" rtlCol="0">
              <a:spAutoFit/>
            </a:bodyPr>
            <a:lstStyle/>
            <a:p>
              <a:r>
                <a:rPr kumimoji="1" lang="en-US" altLang="zh-CN" b="1" dirty="0">
                  <a:solidFill>
                    <a:schemeClr val="bg1"/>
                  </a:solidFill>
                </a:rPr>
                <a:t>Convergence</a:t>
              </a:r>
              <a:endParaRPr kumimoji="1" lang="zh-CN" altLang="en-US" b="1" dirty="0">
                <a:solidFill>
                  <a:schemeClr val="bg1"/>
                </a:solidFill>
              </a:endParaRPr>
            </a:p>
          </p:txBody>
        </p:sp>
        <p:sp>
          <p:nvSpPr>
            <p:cNvPr id="9" name="椭圆 8">
              <a:extLst>
                <a:ext uri="{FF2B5EF4-FFF2-40B4-BE49-F238E27FC236}">
                  <a16:creationId xmlns:a16="http://schemas.microsoft.com/office/drawing/2014/main" id="{68C2232D-31FE-F62D-4C75-5225F96F5D25}"/>
                </a:ext>
              </a:extLst>
            </p:cNvPr>
            <p:cNvSpPr/>
            <p:nvPr/>
          </p:nvSpPr>
          <p:spPr>
            <a:xfrm>
              <a:off x="2113862" y="2846750"/>
              <a:ext cx="1631272" cy="90319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8A74C476-AA22-0E4B-F837-745F100A0093}"/>
                </a:ext>
              </a:extLst>
            </p:cNvPr>
            <p:cNvSpPr txBox="1"/>
            <p:nvPr/>
          </p:nvSpPr>
          <p:spPr>
            <a:xfrm>
              <a:off x="2113863" y="3113680"/>
              <a:ext cx="1631272" cy="369332"/>
            </a:xfrm>
            <a:prstGeom prst="rect">
              <a:avLst/>
            </a:prstGeom>
            <a:noFill/>
          </p:spPr>
          <p:txBody>
            <a:bodyPr wrap="square" rtlCol="0">
              <a:spAutoFit/>
            </a:bodyPr>
            <a:lstStyle/>
            <a:p>
              <a:r>
                <a:rPr kumimoji="1" lang="en-US" altLang="zh-CN" b="1" dirty="0">
                  <a:solidFill>
                    <a:schemeClr val="bg1"/>
                  </a:solidFill>
                </a:rPr>
                <a:t>Generalization</a:t>
              </a:r>
              <a:endParaRPr kumimoji="1" lang="zh-CN" altLang="en-US" b="1" dirty="0">
                <a:solidFill>
                  <a:schemeClr val="bg1"/>
                </a:solidFill>
              </a:endParaRPr>
            </a:p>
          </p:txBody>
        </p:sp>
        <p:sp>
          <p:nvSpPr>
            <p:cNvPr id="18" name="文本框 17">
              <a:extLst>
                <a:ext uri="{FF2B5EF4-FFF2-40B4-BE49-F238E27FC236}">
                  <a16:creationId xmlns:a16="http://schemas.microsoft.com/office/drawing/2014/main" id="{127E6288-EA0E-BA60-B226-ECD9B64CB3E9}"/>
                </a:ext>
              </a:extLst>
            </p:cNvPr>
            <p:cNvSpPr txBox="1"/>
            <p:nvPr/>
          </p:nvSpPr>
          <p:spPr>
            <a:xfrm>
              <a:off x="1151505" y="2420888"/>
              <a:ext cx="2252091" cy="369332"/>
            </a:xfrm>
            <a:prstGeom prst="rect">
              <a:avLst/>
            </a:prstGeom>
            <a:noFill/>
          </p:spPr>
          <p:txBody>
            <a:bodyPr wrap="none" rtlCol="0">
              <a:spAutoFit/>
            </a:bodyPr>
            <a:lstStyle/>
            <a:p>
              <a:r>
                <a:rPr kumimoji="1" lang="en-US" altLang="zh-CN" dirty="0">
                  <a:solidFill>
                    <a:srgbClr val="FF0000"/>
                  </a:solidFill>
                </a:rPr>
                <a:t>Deep</a:t>
              </a:r>
              <a:r>
                <a:rPr kumimoji="1" lang="zh-CN" altLang="en-US" dirty="0">
                  <a:solidFill>
                    <a:srgbClr val="FF0000"/>
                  </a:solidFill>
                </a:rPr>
                <a:t> </a:t>
              </a:r>
              <a:r>
                <a:rPr kumimoji="1" lang="en-US" altLang="zh-CN" dirty="0">
                  <a:solidFill>
                    <a:srgbClr val="FF0000"/>
                  </a:solidFill>
                </a:rPr>
                <a:t>Learning</a:t>
              </a:r>
              <a:r>
                <a:rPr kumimoji="1" lang="zh-CN" altLang="en-US" dirty="0">
                  <a:solidFill>
                    <a:srgbClr val="FF0000"/>
                  </a:solidFill>
                </a:rPr>
                <a:t> </a:t>
              </a:r>
              <a:r>
                <a:rPr kumimoji="1" lang="en-US" altLang="zh-CN" dirty="0">
                  <a:solidFill>
                    <a:srgbClr val="FF0000"/>
                  </a:solidFill>
                </a:rPr>
                <a:t>Theory</a:t>
              </a:r>
              <a:endParaRPr kumimoji="1" lang="zh-CN" altLang="en-US" dirty="0">
                <a:solidFill>
                  <a:srgbClr val="FF0000"/>
                </a:solidFill>
              </a:endParaRPr>
            </a:p>
          </p:txBody>
        </p:sp>
      </p:grpSp>
      <p:sp>
        <p:nvSpPr>
          <p:cNvPr id="19" name="文本框 18">
            <a:extLst>
              <a:ext uri="{FF2B5EF4-FFF2-40B4-BE49-F238E27FC236}">
                <a16:creationId xmlns:a16="http://schemas.microsoft.com/office/drawing/2014/main" id="{9C35EBEC-7D94-3082-7AFA-DDA732D74445}"/>
              </a:ext>
            </a:extLst>
          </p:cNvPr>
          <p:cNvSpPr txBox="1"/>
          <p:nvPr/>
        </p:nvSpPr>
        <p:spPr>
          <a:xfrm>
            <a:off x="4516253" y="1268760"/>
            <a:ext cx="7484403" cy="369332"/>
          </a:xfrm>
          <a:prstGeom prst="rect">
            <a:avLst/>
          </a:prstGeom>
          <a:noFill/>
        </p:spPr>
        <p:txBody>
          <a:bodyPr wrap="square">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Convergence</a:t>
            </a:r>
          </a:p>
        </p:txBody>
      </p:sp>
      <p:pic>
        <p:nvPicPr>
          <p:cNvPr id="18434" name="Picture 2" descr="Gradient Descent — ML Glossary documentation">
            <a:extLst>
              <a:ext uri="{FF2B5EF4-FFF2-40B4-BE49-F238E27FC236}">
                <a16:creationId xmlns:a16="http://schemas.microsoft.com/office/drawing/2014/main" id="{EB62AF03-9A42-E78A-3C67-E24562315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032" y="1653238"/>
            <a:ext cx="1979352" cy="1357270"/>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E5157416-5053-6AE8-ABF2-530A3C8DDFDE}"/>
              </a:ext>
            </a:extLst>
          </p:cNvPr>
          <p:cNvSpPr txBox="1"/>
          <p:nvPr/>
        </p:nvSpPr>
        <p:spPr>
          <a:xfrm>
            <a:off x="5130817" y="2963138"/>
            <a:ext cx="2045303" cy="338554"/>
          </a:xfrm>
          <a:prstGeom prst="rect">
            <a:avLst/>
          </a:prstGeom>
          <a:noFill/>
        </p:spPr>
        <p:txBody>
          <a:bodyPr wrap="none" rtlCol="0">
            <a:spAutoFit/>
          </a:bodyPr>
          <a:lstStyle/>
          <a:p>
            <a:r>
              <a:rPr kumimoji="1" lang="en-US" altLang="zh-CN" sz="1600" dirty="0"/>
              <a:t>Convex</a:t>
            </a:r>
            <a:r>
              <a:rPr kumimoji="1" lang="zh-CN" altLang="en-US" sz="1600" dirty="0"/>
              <a:t> </a:t>
            </a:r>
            <a:r>
              <a:rPr kumimoji="1" lang="en-US" altLang="zh-CN" sz="1600" dirty="0"/>
              <a:t>(Linear</a:t>
            </a:r>
            <a:r>
              <a:rPr kumimoji="1" lang="zh-CN" altLang="en-US" sz="1600" dirty="0"/>
              <a:t> </a:t>
            </a:r>
            <a:r>
              <a:rPr kumimoji="1" lang="en-US" altLang="zh-CN" sz="1600" dirty="0"/>
              <a:t>model)</a:t>
            </a:r>
            <a:endParaRPr kumimoji="1" lang="zh-CN" altLang="en-US" sz="1600" dirty="0"/>
          </a:p>
        </p:txBody>
      </p:sp>
      <p:pic>
        <p:nvPicPr>
          <p:cNvPr id="23" name="图片 22">
            <a:extLst>
              <a:ext uri="{FF2B5EF4-FFF2-40B4-BE49-F238E27FC236}">
                <a16:creationId xmlns:a16="http://schemas.microsoft.com/office/drawing/2014/main" id="{5DDFBD69-29A6-46B7-D3CF-8FADDCCA8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2424" y="1594348"/>
            <a:ext cx="1737306" cy="1357270"/>
          </a:xfrm>
          <a:prstGeom prst="rect">
            <a:avLst/>
          </a:prstGeom>
        </p:spPr>
      </p:pic>
      <p:sp>
        <p:nvSpPr>
          <p:cNvPr id="24" name="文本框 23">
            <a:extLst>
              <a:ext uri="{FF2B5EF4-FFF2-40B4-BE49-F238E27FC236}">
                <a16:creationId xmlns:a16="http://schemas.microsoft.com/office/drawing/2014/main" id="{6637DF4F-41B2-EFC8-95E8-1335C557A994}"/>
              </a:ext>
            </a:extLst>
          </p:cNvPr>
          <p:cNvSpPr txBox="1"/>
          <p:nvPr/>
        </p:nvSpPr>
        <p:spPr>
          <a:xfrm>
            <a:off x="7735840" y="2963138"/>
            <a:ext cx="1674882" cy="338554"/>
          </a:xfrm>
          <a:prstGeom prst="rect">
            <a:avLst/>
          </a:prstGeom>
          <a:noFill/>
        </p:spPr>
        <p:txBody>
          <a:bodyPr wrap="none" rtlCol="0">
            <a:spAutoFit/>
          </a:bodyPr>
          <a:lstStyle/>
          <a:p>
            <a:r>
              <a:rPr kumimoji="1" lang="en-US" altLang="zh-CN" sz="1600" dirty="0"/>
              <a:t>Nonconvex</a:t>
            </a:r>
            <a:r>
              <a:rPr kumimoji="1" lang="zh-CN" altLang="en-US" sz="1600" dirty="0"/>
              <a:t> </a:t>
            </a:r>
            <a:r>
              <a:rPr kumimoji="1" lang="en-US" altLang="zh-CN" sz="1600" dirty="0"/>
              <a:t>(DNN)</a:t>
            </a:r>
            <a:endParaRPr kumimoji="1" lang="zh-CN" altLang="en-US" sz="1600" dirty="0"/>
          </a:p>
        </p:txBody>
      </p:sp>
      <p:sp>
        <p:nvSpPr>
          <p:cNvPr id="25" name="文本框 24">
            <a:extLst>
              <a:ext uri="{FF2B5EF4-FFF2-40B4-BE49-F238E27FC236}">
                <a16:creationId xmlns:a16="http://schemas.microsoft.com/office/drawing/2014/main" id="{88CCC65C-9B35-6B5D-5EDF-71DE0D61F9EC}"/>
              </a:ext>
            </a:extLst>
          </p:cNvPr>
          <p:cNvSpPr txBox="1"/>
          <p:nvPr/>
        </p:nvSpPr>
        <p:spPr>
          <a:xfrm>
            <a:off x="10195692" y="2963138"/>
            <a:ext cx="1224694" cy="338554"/>
          </a:xfrm>
          <a:prstGeom prst="rect">
            <a:avLst/>
          </a:prstGeom>
          <a:noFill/>
        </p:spPr>
        <p:txBody>
          <a:bodyPr wrap="none" rtlCol="0">
            <a:spAutoFit/>
          </a:bodyPr>
          <a:lstStyle/>
          <a:p>
            <a:r>
              <a:rPr kumimoji="1" lang="en-US" altLang="zh-CN" sz="1600" dirty="0"/>
              <a:t>Saddle</a:t>
            </a:r>
            <a:r>
              <a:rPr kumimoji="1" lang="zh-CN" altLang="en-US" sz="1600" dirty="0"/>
              <a:t> </a:t>
            </a:r>
            <a:r>
              <a:rPr kumimoji="1" lang="en-US" altLang="zh-CN" sz="1600" dirty="0"/>
              <a:t>point</a:t>
            </a:r>
            <a:endParaRPr kumimoji="1" lang="zh-CN" altLang="en-US" sz="1600" dirty="0"/>
          </a:p>
        </p:txBody>
      </p:sp>
      <p:pic>
        <p:nvPicPr>
          <p:cNvPr id="27" name="图片 26">
            <a:extLst>
              <a:ext uri="{FF2B5EF4-FFF2-40B4-BE49-F238E27FC236}">
                <a16:creationId xmlns:a16="http://schemas.microsoft.com/office/drawing/2014/main" id="{220C70F2-CEDD-BDD4-1893-4C696E194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670" y="1698410"/>
            <a:ext cx="1443596" cy="1264948"/>
          </a:xfrm>
          <a:prstGeom prst="rect">
            <a:avLst/>
          </a:prstGeom>
        </p:spPr>
      </p:pic>
      <p:sp>
        <p:nvSpPr>
          <p:cNvPr id="28" name="文本框 27">
            <a:extLst>
              <a:ext uri="{FF2B5EF4-FFF2-40B4-BE49-F238E27FC236}">
                <a16:creationId xmlns:a16="http://schemas.microsoft.com/office/drawing/2014/main" id="{66A275F5-E175-7B14-D260-5F3E8D376679}"/>
              </a:ext>
            </a:extLst>
          </p:cNvPr>
          <p:cNvSpPr txBox="1"/>
          <p:nvPr/>
        </p:nvSpPr>
        <p:spPr>
          <a:xfrm>
            <a:off x="4516252" y="3590130"/>
            <a:ext cx="7484404" cy="369332"/>
          </a:xfrm>
          <a:prstGeom prst="rect">
            <a:avLst/>
          </a:prstGeom>
          <a:noFill/>
        </p:spPr>
        <p:txBody>
          <a:bodyPr wrap="square">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Generalization</a:t>
            </a:r>
          </a:p>
        </p:txBody>
      </p:sp>
      <p:pic>
        <p:nvPicPr>
          <p:cNvPr id="29" name="Picture 2" descr="What does your cat mean by 'miaow'? Let Japan's pet guru Yuki Hattori  explain | Cats | The Guardian">
            <a:extLst>
              <a:ext uri="{FF2B5EF4-FFF2-40B4-BE49-F238E27FC236}">
                <a16:creationId xmlns:a16="http://schemas.microsoft.com/office/drawing/2014/main" id="{EE60EAAD-AE9C-2497-07A5-3CA9D56A2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0816" y="4083618"/>
            <a:ext cx="907259" cy="907259"/>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FA3BB003-8459-7C17-03ED-766A1C9193FF}"/>
              </a:ext>
            </a:extLst>
          </p:cNvPr>
          <p:cNvSpPr txBox="1"/>
          <p:nvPr/>
        </p:nvSpPr>
        <p:spPr>
          <a:xfrm>
            <a:off x="5686704" y="5175886"/>
            <a:ext cx="1269002" cy="338554"/>
          </a:xfrm>
          <a:prstGeom prst="rect">
            <a:avLst/>
          </a:prstGeom>
          <a:noFill/>
        </p:spPr>
        <p:txBody>
          <a:bodyPr wrap="none" rtlCol="0">
            <a:spAutoFit/>
          </a:bodyPr>
          <a:lstStyle/>
          <a:p>
            <a:r>
              <a:rPr kumimoji="1" lang="en-US" altLang="zh-CN" sz="1600" dirty="0"/>
              <a:t>Training</a:t>
            </a:r>
            <a:r>
              <a:rPr kumimoji="1" lang="zh-CN" altLang="en-US" sz="1600" dirty="0"/>
              <a:t> </a:t>
            </a:r>
            <a:r>
              <a:rPr kumimoji="1" lang="en-US" altLang="zh-CN" sz="1600" dirty="0"/>
              <a:t>time</a:t>
            </a:r>
            <a:endParaRPr kumimoji="1" lang="zh-CN" altLang="en-US" sz="1600" dirty="0"/>
          </a:p>
        </p:txBody>
      </p:sp>
      <p:sp>
        <p:nvSpPr>
          <p:cNvPr id="31" name="右箭头 30">
            <a:extLst>
              <a:ext uri="{FF2B5EF4-FFF2-40B4-BE49-F238E27FC236}">
                <a16:creationId xmlns:a16="http://schemas.microsoft.com/office/drawing/2014/main" id="{5D7CA3E4-97A1-AD06-75FA-B6EFBD7DDA95}"/>
              </a:ext>
            </a:extLst>
          </p:cNvPr>
          <p:cNvSpPr/>
          <p:nvPr/>
        </p:nvSpPr>
        <p:spPr>
          <a:xfrm>
            <a:off x="6321205" y="4602358"/>
            <a:ext cx="359400" cy="181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64875254-3229-0BBC-590B-6CEACAE473A8}"/>
              </a:ext>
            </a:extLst>
          </p:cNvPr>
          <p:cNvSpPr txBox="1"/>
          <p:nvPr/>
        </p:nvSpPr>
        <p:spPr>
          <a:xfrm>
            <a:off x="6848303" y="4515286"/>
            <a:ext cx="616964" cy="369332"/>
          </a:xfrm>
          <a:prstGeom prst="rect">
            <a:avLst/>
          </a:prstGeom>
          <a:noFill/>
        </p:spPr>
        <p:txBody>
          <a:bodyPr wrap="none" rtlCol="0">
            <a:spAutoFit/>
          </a:bodyPr>
          <a:lstStyle/>
          <a:p>
            <a:r>
              <a:rPr kumimoji="1" lang="en-US" altLang="zh-CN" dirty="0">
                <a:solidFill>
                  <a:srgbClr val="00B050"/>
                </a:solidFill>
              </a:rPr>
              <a:t>‘Cat’</a:t>
            </a:r>
            <a:endParaRPr kumimoji="1" lang="zh-CN" altLang="en-US" dirty="0">
              <a:solidFill>
                <a:srgbClr val="00B050"/>
              </a:solidFill>
            </a:endParaRPr>
          </a:p>
        </p:txBody>
      </p:sp>
      <p:sp>
        <p:nvSpPr>
          <p:cNvPr id="34" name="文本框 33">
            <a:extLst>
              <a:ext uri="{FF2B5EF4-FFF2-40B4-BE49-F238E27FC236}">
                <a16:creationId xmlns:a16="http://schemas.microsoft.com/office/drawing/2014/main" id="{9463ECB6-9324-6AB6-12E3-F86E379F456C}"/>
              </a:ext>
            </a:extLst>
          </p:cNvPr>
          <p:cNvSpPr txBox="1"/>
          <p:nvPr/>
        </p:nvSpPr>
        <p:spPr>
          <a:xfrm>
            <a:off x="8370186" y="5210701"/>
            <a:ext cx="943207" cy="338554"/>
          </a:xfrm>
          <a:prstGeom prst="rect">
            <a:avLst/>
          </a:prstGeom>
          <a:noFill/>
        </p:spPr>
        <p:txBody>
          <a:bodyPr wrap="none" rtlCol="0">
            <a:spAutoFit/>
          </a:bodyPr>
          <a:lstStyle/>
          <a:p>
            <a:r>
              <a:rPr kumimoji="1" lang="en-US" altLang="zh-CN" sz="1600" dirty="0"/>
              <a:t>Test</a:t>
            </a:r>
            <a:r>
              <a:rPr kumimoji="1" lang="zh-CN" altLang="en-US" sz="1600" dirty="0"/>
              <a:t> </a:t>
            </a:r>
            <a:r>
              <a:rPr kumimoji="1" lang="en-US" altLang="zh-CN" sz="1600" dirty="0"/>
              <a:t>time</a:t>
            </a:r>
            <a:endParaRPr kumimoji="1" lang="zh-CN" altLang="en-US" sz="1600" dirty="0"/>
          </a:p>
        </p:txBody>
      </p:sp>
      <p:sp>
        <p:nvSpPr>
          <p:cNvPr id="35" name="右箭头 34">
            <a:extLst>
              <a:ext uri="{FF2B5EF4-FFF2-40B4-BE49-F238E27FC236}">
                <a16:creationId xmlns:a16="http://schemas.microsoft.com/office/drawing/2014/main" id="{C51F0926-1964-3C98-82CC-30895084868A}"/>
              </a:ext>
            </a:extLst>
          </p:cNvPr>
          <p:cNvSpPr/>
          <p:nvPr/>
        </p:nvSpPr>
        <p:spPr>
          <a:xfrm>
            <a:off x="9004687" y="4637173"/>
            <a:ext cx="359400" cy="181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7FBC9E5C-AC86-B254-1BEB-4797BE2C3567}"/>
              </a:ext>
            </a:extLst>
          </p:cNvPr>
          <p:cNvSpPr txBox="1"/>
          <p:nvPr/>
        </p:nvSpPr>
        <p:spPr>
          <a:xfrm>
            <a:off x="9531785" y="4550101"/>
            <a:ext cx="724365" cy="369332"/>
          </a:xfrm>
          <a:prstGeom prst="rect">
            <a:avLst/>
          </a:prstGeom>
          <a:noFill/>
        </p:spPr>
        <p:txBody>
          <a:bodyPr wrap="none" rtlCol="0">
            <a:spAutoFit/>
          </a:bodyPr>
          <a:lstStyle/>
          <a:p>
            <a:r>
              <a:rPr kumimoji="1" lang="en-US" altLang="zh-CN" dirty="0">
                <a:solidFill>
                  <a:srgbClr val="FF0000"/>
                </a:solidFill>
              </a:rPr>
              <a:t>‘Cat’?</a:t>
            </a:r>
            <a:endParaRPr kumimoji="1" lang="zh-CN" altLang="en-US" dirty="0">
              <a:solidFill>
                <a:srgbClr val="FF0000"/>
              </a:solidFill>
            </a:endParaRPr>
          </a:p>
        </p:txBody>
      </p:sp>
      <p:pic>
        <p:nvPicPr>
          <p:cNvPr id="37" name="图片 36">
            <a:extLst>
              <a:ext uri="{FF2B5EF4-FFF2-40B4-BE49-F238E27FC236}">
                <a16:creationId xmlns:a16="http://schemas.microsoft.com/office/drawing/2014/main" id="{E59A4B0F-A45B-C0CD-404F-E4B63B49832C}"/>
              </a:ext>
            </a:extLst>
          </p:cNvPr>
          <p:cNvPicPr>
            <a:picLocks noChangeAspect="1"/>
          </p:cNvPicPr>
          <p:nvPr/>
        </p:nvPicPr>
        <p:blipFill>
          <a:blip r:embed="rId6"/>
          <a:stretch>
            <a:fillRect/>
          </a:stretch>
        </p:blipFill>
        <p:spPr>
          <a:xfrm>
            <a:off x="7793709" y="4251275"/>
            <a:ext cx="963571" cy="907259"/>
          </a:xfrm>
          <a:prstGeom prst="rect">
            <a:avLst/>
          </a:prstGeom>
        </p:spPr>
      </p:pic>
      <p:pic>
        <p:nvPicPr>
          <p:cNvPr id="38" name="Picture 6" descr="Understanding Generalization Error in Machine Learning | by Yi-xin | Medium">
            <a:extLst>
              <a:ext uri="{FF2B5EF4-FFF2-40B4-BE49-F238E27FC236}">
                <a16:creationId xmlns:a16="http://schemas.microsoft.com/office/drawing/2014/main" id="{CDF1886A-E1EC-9AFC-BA44-7DB729B2C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6090" y="4394107"/>
            <a:ext cx="1569004" cy="856146"/>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线连接符 38">
            <a:extLst>
              <a:ext uri="{FF2B5EF4-FFF2-40B4-BE49-F238E27FC236}">
                <a16:creationId xmlns:a16="http://schemas.microsoft.com/office/drawing/2014/main" id="{0D91E68A-2AD5-35F8-661A-76871DABFB8E}"/>
              </a:ext>
            </a:extLst>
          </p:cNvPr>
          <p:cNvCxnSpPr>
            <a:cxnSpLocks/>
          </p:cNvCxnSpPr>
          <p:nvPr/>
        </p:nvCxnSpPr>
        <p:spPr>
          <a:xfrm>
            <a:off x="7573032" y="4293096"/>
            <a:ext cx="0" cy="1168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B73FDA37-2B59-B0C7-2957-DB85A75B8005}"/>
              </a:ext>
            </a:extLst>
          </p:cNvPr>
          <p:cNvCxnSpPr>
            <a:cxnSpLocks/>
          </p:cNvCxnSpPr>
          <p:nvPr/>
        </p:nvCxnSpPr>
        <p:spPr>
          <a:xfrm>
            <a:off x="10344472" y="4300204"/>
            <a:ext cx="0" cy="1168827"/>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E4ADDD2-EC1D-DA9F-B52F-1241E99FA38B}"/>
              </a:ext>
            </a:extLst>
          </p:cNvPr>
          <p:cNvSpPr txBox="1"/>
          <p:nvPr/>
        </p:nvSpPr>
        <p:spPr>
          <a:xfrm>
            <a:off x="4874012" y="5714358"/>
            <a:ext cx="6030497" cy="369332"/>
          </a:xfrm>
          <a:prstGeom prst="rect">
            <a:avLst/>
          </a:prstGeom>
          <a:noFill/>
        </p:spPr>
        <p:txBody>
          <a:bodyPr wrap="none" rtlCol="0">
            <a:spAutoFit/>
          </a:bodyPr>
          <a:lstStyle/>
          <a:p>
            <a:r>
              <a:rPr kumimoji="1" lang="en-US" altLang="zh-CN" dirty="0"/>
              <a:t>Traditional</a:t>
            </a:r>
            <a:r>
              <a:rPr kumimoji="1" lang="zh-CN" altLang="en-US" dirty="0"/>
              <a:t> </a:t>
            </a:r>
            <a:r>
              <a:rPr kumimoji="1" lang="en-US" altLang="zh-CN" dirty="0"/>
              <a:t>theory:</a:t>
            </a:r>
            <a:r>
              <a:rPr kumimoji="1" lang="zh-CN" altLang="en-US" dirty="0"/>
              <a:t> </a:t>
            </a:r>
            <a:r>
              <a:rPr kumimoji="1" lang="en-US" altLang="zh-CN" dirty="0">
                <a:solidFill>
                  <a:srgbClr val="FF0000"/>
                </a:solidFill>
              </a:rPr>
              <a:t>simpler</a:t>
            </a:r>
            <a:r>
              <a:rPr kumimoji="1" lang="zh-CN" altLang="en-US" dirty="0">
                <a:solidFill>
                  <a:srgbClr val="FF0000"/>
                </a:solidFill>
              </a:rPr>
              <a:t> </a:t>
            </a:r>
            <a:r>
              <a:rPr kumimoji="1" lang="en-US" altLang="zh-CN" dirty="0">
                <a:solidFill>
                  <a:srgbClr val="FF0000"/>
                </a:solidFill>
              </a:rPr>
              <a:t>model</a:t>
            </a:r>
            <a:r>
              <a:rPr kumimoji="1" lang="zh-CN" altLang="en-US" dirty="0">
                <a:solidFill>
                  <a:srgbClr val="FF0000"/>
                </a:solidFill>
              </a:rPr>
              <a:t> </a:t>
            </a:r>
            <a:r>
              <a:rPr kumimoji="1" lang="en-US" altLang="zh-CN" dirty="0">
                <a:solidFill>
                  <a:srgbClr val="FF0000"/>
                </a:solidFill>
              </a:rPr>
              <a:t>is</a:t>
            </a:r>
            <a:r>
              <a:rPr kumimoji="1" lang="zh-CN" altLang="en-US" dirty="0">
                <a:solidFill>
                  <a:srgbClr val="FF0000"/>
                </a:solidFill>
              </a:rPr>
              <a:t> </a:t>
            </a:r>
            <a:r>
              <a:rPr kumimoji="1" lang="en-US" altLang="zh-CN" dirty="0">
                <a:solidFill>
                  <a:srgbClr val="FF0000"/>
                </a:solidFill>
              </a:rPr>
              <a:t>better,</a:t>
            </a:r>
            <a:r>
              <a:rPr kumimoji="1" lang="zh-CN" altLang="en-US" dirty="0">
                <a:solidFill>
                  <a:srgbClr val="FF0000"/>
                </a:solidFill>
              </a:rPr>
              <a:t> </a:t>
            </a:r>
            <a:r>
              <a:rPr kumimoji="1" lang="en-US" altLang="zh-CN" dirty="0">
                <a:solidFill>
                  <a:srgbClr val="FF0000"/>
                </a:solidFill>
              </a:rPr>
              <a:t>more</a:t>
            </a:r>
            <a:r>
              <a:rPr kumimoji="1" lang="zh-CN" altLang="en-US" dirty="0">
                <a:solidFill>
                  <a:srgbClr val="FF0000"/>
                </a:solidFill>
              </a:rPr>
              <a:t> </a:t>
            </a:r>
            <a:r>
              <a:rPr kumimoji="1" lang="en-US" altLang="zh-CN" dirty="0">
                <a:solidFill>
                  <a:srgbClr val="FF0000"/>
                </a:solidFill>
              </a:rPr>
              <a:t>data</a:t>
            </a:r>
            <a:r>
              <a:rPr kumimoji="1" lang="zh-CN" altLang="en-US" dirty="0">
                <a:solidFill>
                  <a:srgbClr val="FF0000"/>
                </a:solidFill>
              </a:rPr>
              <a:t> </a:t>
            </a:r>
            <a:r>
              <a:rPr kumimoji="1" lang="en-US" altLang="zh-CN" dirty="0">
                <a:solidFill>
                  <a:srgbClr val="FF0000"/>
                </a:solidFill>
              </a:rPr>
              <a:t>is</a:t>
            </a:r>
            <a:r>
              <a:rPr kumimoji="1" lang="zh-CN" altLang="en-US" dirty="0">
                <a:solidFill>
                  <a:srgbClr val="FF0000"/>
                </a:solidFill>
              </a:rPr>
              <a:t> </a:t>
            </a:r>
            <a:r>
              <a:rPr kumimoji="1" lang="en-US" altLang="zh-CN" dirty="0">
                <a:solidFill>
                  <a:srgbClr val="FF0000"/>
                </a:solidFill>
              </a:rPr>
              <a:t>better</a:t>
            </a:r>
            <a:endParaRPr kumimoji="1" lang="zh-CN" altLang="en-US" dirty="0">
              <a:solidFill>
                <a:srgbClr val="FF0000"/>
              </a:solidFill>
            </a:endParaRPr>
          </a:p>
        </p:txBody>
      </p:sp>
    </p:spTree>
    <p:extLst>
      <p:ext uri="{BB962C8B-B14F-4D97-AF65-F5344CB8AC3E}">
        <p14:creationId xmlns:p14="http://schemas.microsoft.com/office/powerpoint/2010/main" val="2433697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7E7E3-9549-0AA9-B66B-3C60C6055350}"/>
              </a:ext>
            </a:extLst>
          </p:cNvPr>
          <p:cNvSpPr>
            <a:spLocks noGrp="1"/>
          </p:cNvSpPr>
          <p:nvPr>
            <p:ph type="title"/>
          </p:nvPr>
        </p:nvSpPr>
        <p:spPr/>
        <p:txBody>
          <a:bodyPr/>
          <a:lstStyle/>
          <a:p>
            <a:r>
              <a:rPr kumimoji="1" lang="en-US" altLang="zh-CN" dirty="0"/>
              <a:t>Generalization</a:t>
            </a:r>
            <a:r>
              <a:rPr kumimoji="1" lang="zh-CN" altLang="en-US" dirty="0"/>
              <a:t> </a:t>
            </a:r>
            <a:r>
              <a:rPr kumimoji="1" lang="en-US" altLang="zh-CN" dirty="0"/>
              <a:t>Theory</a:t>
            </a:r>
            <a:endParaRPr kumimoji="1" lang="zh-CN" altLang="en-US" dirty="0"/>
          </a:p>
        </p:txBody>
      </p:sp>
      <p:sp>
        <p:nvSpPr>
          <p:cNvPr id="3" name="文本框 2">
            <a:extLst>
              <a:ext uri="{FF2B5EF4-FFF2-40B4-BE49-F238E27FC236}">
                <a16:creationId xmlns:a16="http://schemas.microsoft.com/office/drawing/2014/main" id="{616C0E44-AD3B-BB9F-4242-0978B9E9932C}"/>
              </a:ext>
            </a:extLst>
          </p:cNvPr>
          <p:cNvSpPr txBox="1"/>
          <p:nvPr/>
        </p:nvSpPr>
        <p:spPr>
          <a:xfrm>
            <a:off x="983432" y="5949280"/>
            <a:ext cx="9145581" cy="307777"/>
          </a:xfrm>
          <a:prstGeom prst="rect">
            <a:avLst/>
          </a:prstGeom>
          <a:noFill/>
        </p:spPr>
        <p:txBody>
          <a:bodyPr wrap="none" rtlCol="0">
            <a:spAutoFit/>
          </a:bodyPr>
          <a:lstStyle/>
          <a:p>
            <a:r>
              <a:rPr kumimoji="1" lang="en-AU" altLang="zh-CN" sz="1400" dirty="0">
                <a:latin typeface="Microsoft YaHei" panose="020B0503020204020204" pitchFamily="34" charset="-122"/>
                <a:ea typeface="Microsoft YaHei" panose="020B0503020204020204" pitchFamily="34" charset="-122"/>
              </a:rPr>
              <a:t>https://</a:t>
            </a:r>
            <a:r>
              <a:rPr kumimoji="1" lang="en-AU" altLang="zh-CN" sz="1400" dirty="0" err="1">
                <a:latin typeface="Microsoft YaHei" panose="020B0503020204020204" pitchFamily="34" charset="-122"/>
                <a:ea typeface="Microsoft YaHei" panose="020B0503020204020204" pitchFamily="34" charset="-122"/>
              </a:rPr>
              <a:t>www.cs.cmu.edu</a:t>
            </a:r>
            <a:r>
              <a:rPr kumimoji="1" lang="en-AU" altLang="zh-CN" sz="1400" dirty="0">
                <a:latin typeface="Microsoft YaHei" panose="020B0503020204020204" pitchFamily="34" charset="-122"/>
                <a:ea typeface="Microsoft YaHei" panose="020B0503020204020204" pitchFamily="34" charset="-122"/>
              </a:rPr>
              <a:t>/~</a:t>
            </a:r>
            <a:r>
              <a:rPr kumimoji="1" lang="en-AU" altLang="zh-CN" sz="1400" dirty="0" err="1">
                <a:latin typeface="Microsoft YaHei" panose="020B0503020204020204" pitchFamily="34" charset="-122"/>
                <a:ea typeface="Microsoft YaHei" panose="020B0503020204020204" pitchFamily="34" charset="-122"/>
              </a:rPr>
              <a:t>ninamf</a:t>
            </a:r>
            <a:r>
              <a:rPr kumimoji="1" lang="en-AU" altLang="zh-CN" sz="1400" dirty="0">
                <a:latin typeface="Microsoft YaHei" panose="020B0503020204020204" pitchFamily="34" charset="-122"/>
                <a:ea typeface="Microsoft YaHei" panose="020B0503020204020204" pitchFamily="34" charset="-122"/>
              </a:rPr>
              <a:t>/ML11/lect1117.pdf</a:t>
            </a:r>
            <a:r>
              <a:rPr kumimoji="1" lang="en-US" altLang="zh-CN" sz="1400" dirty="0">
                <a:latin typeface="Microsoft YaHei" panose="020B0503020204020204" pitchFamily="34" charset="-122"/>
                <a:ea typeface="Microsoft YaHei" panose="020B0503020204020204" pitchFamily="34" charset="-122"/>
              </a:rPr>
              <a:t>; https://</a:t>
            </a:r>
            <a:r>
              <a:rPr kumimoji="1" lang="en-US" altLang="zh-CN" sz="1400" dirty="0" err="1">
                <a:latin typeface="Microsoft YaHei" panose="020B0503020204020204" pitchFamily="34" charset="-122"/>
                <a:ea typeface="Microsoft YaHei" panose="020B0503020204020204" pitchFamily="34" charset="-122"/>
              </a:rPr>
              <a:t>www.youtube.com</a:t>
            </a:r>
            <a:r>
              <a:rPr kumimoji="1" lang="en-US" altLang="zh-CN" sz="1400" dirty="0">
                <a:latin typeface="Microsoft YaHei" panose="020B0503020204020204" pitchFamily="34" charset="-122"/>
                <a:ea typeface="Microsoft YaHei" panose="020B0503020204020204" pitchFamily="34" charset="-122"/>
              </a:rPr>
              <a:t>/</a:t>
            </a:r>
            <a:r>
              <a:rPr kumimoji="1" lang="en-US" altLang="zh-CN" sz="1400" dirty="0" err="1">
                <a:latin typeface="Microsoft YaHei" panose="020B0503020204020204" pitchFamily="34" charset="-122"/>
                <a:ea typeface="Microsoft YaHei" panose="020B0503020204020204" pitchFamily="34" charset="-122"/>
              </a:rPr>
              <a:t>watch?v</a:t>
            </a:r>
            <a:r>
              <a:rPr kumimoji="1" lang="en-US" altLang="zh-CN" sz="1400" dirty="0">
                <a:latin typeface="Microsoft YaHei" panose="020B0503020204020204" pitchFamily="34" charset="-122"/>
                <a:ea typeface="Microsoft YaHei" panose="020B0503020204020204" pitchFamily="34" charset="-122"/>
              </a:rPr>
              <a:t>=zlqQ7VRba2Y</a:t>
            </a:r>
            <a:endParaRPr kumimoji="1" lang="zh-CN" altLang="en-US" sz="14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0712E86A-83CA-AB3A-6C8F-3FCF24E59F05}"/>
              </a:ext>
            </a:extLst>
          </p:cNvPr>
          <p:cNvPicPr>
            <a:picLocks noChangeAspect="1"/>
          </p:cNvPicPr>
          <p:nvPr/>
        </p:nvPicPr>
        <p:blipFill>
          <a:blip r:embed="rId2"/>
          <a:stretch>
            <a:fillRect/>
          </a:stretch>
        </p:blipFill>
        <p:spPr>
          <a:xfrm>
            <a:off x="2891926" y="1563766"/>
            <a:ext cx="5328592" cy="898248"/>
          </a:xfrm>
          <a:prstGeom prst="rect">
            <a:avLst/>
          </a:prstGeom>
        </p:spPr>
      </p:pic>
      <p:sp>
        <p:nvSpPr>
          <p:cNvPr id="7" name="文本框 6">
            <a:extLst>
              <a:ext uri="{FF2B5EF4-FFF2-40B4-BE49-F238E27FC236}">
                <a16:creationId xmlns:a16="http://schemas.microsoft.com/office/drawing/2014/main" id="{EE289C53-9D16-8778-7E3A-F16FA0A17CA3}"/>
              </a:ext>
            </a:extLst>
          </p:cNvPr>
          <p:cNvSpPr txBox="1"/>
          <p:nvPr/>
        </p:nvSpPr>
        <p:spPr>
          <a:xfrm>
            <a:off x="983432" y="1142164"/>
            <a:ext cx="7484403" cy="369332"/>
          </a:xfrm>
          <a:prstGeom prst="rect">
            <a:avLst/>
          </a:prstGeom>
          <a:noFill/>
        </p:spPr>
        <p:txBody>
          <a:bodyPr wrap="square">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Components</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of</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Generalization</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Error</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Bounds</a:t>
            </a:r>
          </a:p>
        </p:txBody>
      </p:sp>
      <p:sp>
        <p:nvSpPr>
          <p:cNvPr id="12" name="左大括号 11">
            <a:extLst>
              <a:ext uri="{FF2B5EF4-FFF2-40B4-BE49-F238E27FC236}">
                <a16:creationId xmlns:a16="http://schemas.microsoft.com/office/drawing/2014/main" id="{E5E2A0BF-1D8D-4818-61F7-05741F098F3F}"/>
              </a:ext>
            </a:extLst>
          </p:cNvPr>
          <p:cNvSpPr/>
          <p:nvPr/>
        </p:nvSpPr>
        <p:spPr>
          <a:xfrm rot="16200000">
            <a:off x="3489193" y="2128805"/>
            <a:ext cx="173058" cy="86409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A14087A-796A-0790-9362-20D3FCCB1594}"/>
              </a:ext>
            </a:extLst>
          </p:cNvPr>
          <p:cNvSpPr txBox="1"/>
          <p:nvPr/>
        </p:nvSpPr>
        <p:spPr>
          <a:xfrm>
            <a:off x="2627786" y="2771388"/>
            <a:ext cx="1895872" cy="523220"/>
          </a:xfrm>
          <a:prstGeom prst="rect">
            <a:avLst/>
          </a:prstGeom>
          <a:noFill/>
        </p:spPr>
        <p:txBody>
          <a:bodyPr wrap="square">
            <a:spAutoFit/>
          </a:bodyPr>
          <a:lstStyle/>
          <a:p>
            <a:pPr algn="ctr"/>
            <a:r>
              <a:rPr kumimoji="1" lang="en-US" altLang="zh-CN" sz="1400" dirty="0">
                <a:latin typeface="Microsoft YaHei" panose="020B0503020204020204" pitchFamily="34" charset="-122"/>
                <a:ea typeface="Microsoft YaHei" panose="020B0503020204020204" pitchFamily="34" charset="-122"/>
              </a:rPr>
              <a:t>generalization</a:t>
            </a:r>
          </a:p>
          <a:p>
            <a:pPr algn="ctr"/>
            <a:r>
              <a:rPr kumimoji="1" lang="en-US" altLang="zh-CN" sz="1400" dirty="0">
                <a:latin typeface="Microsoft YaHei" panose="020B0503020204020204" pitchFamily="34" charset="-122"/>
                <a:ea typeface="Microsoft YaHei" panose="020B0503020204020204" pitchFamily="34" charset="-122"/>
              </a:rPr>
              <a:t>error</a:t>
            </a:r>
            <a:r>
              <a:rPr kumimoji="1" lang="zh-CN" altLang="en-US" sz="1400" dirty="0">
                <a:latin typeface="Microsoft YaHei" panose="020B0503020204020204" pitchFamily="34" charset="-122"/>
                <a:ea typeface="Microsoft YaHei" panose="020B0503020204020204" pitchFamily="34" charset="-122"/>
              </a:rPr>
              <a:t> </a:t>
            </a:r>
            <a:endParaRPr lang="zh-CN" altLang="en-US" sz="1400" dirty="0">
              <a:latin typeface="Microsoft YaHei" panose="020B0503020204020204" pitchFamily="34" charset="-122"/>
              <a:ea typeface="Microsoft YaHei" panose="020B0503020204020204" pitchFamily="34" charset="-122"/>
            </a:endParaRPr>
          </a:p>
        </p:txBody>
      </p:sp>
      <p:sp>
        <p:nvSpPr>
          <p:cNvPr id="15" name="左大括号 14">
            <a:extLst>
              <a:ext uri="{FF2B5EF4-FFF2-40B4-BE49-F238E27FC236}">
                <a16:creationId xmlns:a16="http://schemas.microsoft.com/office/drawing/2014/main" id="{FDDB99A7-3DC8-0A3F-329A-37C44F463F93}"/>
              </a:ext>
            </a:extLst>
          </p:cNvPr>
          <p:cNvSpPr/>
          <p:nvPr/>
        </p:nvSpPr>
        <p:spPr>
          <a:xfrm rot="16200000">
            <a:off x="4874609" y="2131664"/>
            <a:ext cx="173058" cy="86409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95E7AF02-D9E4-03F7-2CF5-F70EB61126C8}"/>
              </a:ext>
            </a:extLst>
          </p:cNvPr>
          <p:cNvSpPr txBox="1"/>
          <p:nvPr/>
        </p:nvSpPr>
        <p:spPr>
          <a:xfrm>
            <a:off x="4013202" y="2774247"/>
            <a:ext cx="1895872" cy="523220"/>
          </a:xfrm>
          <a:prstGeom prst="rect">
            <a:avLst/>
          </a:prstGeom>
          <a:noFill/>
        </p:spPr>
        <p:txBody>
          <a:bodyPr wrap="square">
            <a:spAutoFit/>
          </a:bodyPr>
          <a:lstStyle/>
          <a:p>
            <a:pPr algn="ctr"/>
            <a:r>
              <a:rPr kumimoji="1" lang="en-US" altLang="zh-CN" sz="1400" dirty="0">
                <a:latin typeface="Microsoft YaHei" panose="020B0503020204020204" pitchFamily="34" charset="-122"/>
                <a:ea typeface="Microsoft YaHei" panose="020B0503020204020204" pitchFamily="34" charset="-122"/>
              </a:rPr>
              <a:t>empirical</a:t>
            </a:r>
          </a:p>
          <a:p>
            <a:pPr algn="ctr"/>
            <a:r>
              <a:rPr kumimoji="1" lang="en-US" altLang="zh-CN" sz="1400" dirty="0">
                <a:latin typeface="Microsoft YaHei" panose="020B0503020204020204" pitchFamily="34" charset="-122"/>
                <a:ea typeface="Microsoft YaHei" panose="020B0503020204020204" pitchFamily="34" charset="-122"/>
              </a:rPr>
              <a:t>error</a:t>
            </a:r>
            <a:r>
              <a:rPr kumimoji="1" lang="zh-CN" altLang="en-US" sz="1400" dirty="0">
                <a:latin typeface="Microsoft YaHei" panose="020B0503020204020204" pitchFamily="34" charset="-122"/>
                <a:ea typeface="Microsoft YaHei" panose="020B0503020204020204" pitchFamily="34" charset="-122"/>
              </a:rPr>
              <a:t> </a:t>
            </a:r>
            <a:endParaRPr lang="zh-CN" altLang="en-US" sz="1400" dirty="0">
              <a:latin typeface="Microsoft YaHei" panose="020B0503020204020204" pitchFamily="34" charset="-122"/>
              <a:ea typeface="Microsoft YaHei" panose="020B0503020204020204" pitchFamily="34" charset="-122"/>
            </a:endParaRPr>
          </a:p>
        </p:txBody>
      </p:sp>
      <p:sp>
        <p:nvSpPr>
          <p:cNvPr id="17" name="左大括号 16">
            <a:extLst>
              <a:ext uri="{FF2B5EF4-FFF2-40B4-BE49-F238E27FC236}">
                <a16:creationId xmlns:a16="http://schemas.microsoft.com/office/drawing/2014/main" id="{3126AE50-31FF-7075-7A8B-AC5F3EBA3B46}"/>
              </a:ext>
            </a:extLst>
          </p:cNvPr>
          <p:cNvSpPr/>
          <p:nvPr/>
        </p:nvSpPr>
        <p:spPr>
          <a:xfrm rot="16200000">
            <a:off x="6201831" y="2141144"/>
            <a:ext cx="173058" cy="86409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18BE8981-5960-1127-F5A0-E62D5C691967}"/>
              </a:ext>
            </a:extLst>
          </p:cNvPr>
          <p:cNvSpPr txBox="1"/>
          <p:nvPr/>
        </p:nvSpPr>
        <p:spPr>
          <a:xfrm>
            <a:off x="5340424" y="2783727"/>
            <a:ext cx="1895872" cy="738664"/>
          </a:xfrm>
          <a:prstGeom prst="rect">
            <a:avLst/>
          </a:prstGeom>
          <a:noFill/>
        </p:spPr>
        <p:txBody>
          <a:bodyPr wrap="square">
            <a:spAutoFit/>
          </a:bodyPr>
          <a:lstStyle/>
          <a:p>
            <a:pPr algn="ctr"/>
            <a:r>
              <a:rPr kumimoji="1" lang="en-US" altLang="zh-CN" sz="1400" dirty="0">
                <a:latin typeface="Microsoft YaHei" panose="020B0503020204020204" pitchFamily="34" charset="-122"/>
                <a:ea typeface="Microsoft YaHei" panose="020B0503020204020204" pitchFamily="34" charset="-122"/>
              </a:rPr>
              <a:t>hypothesis</a:t>
            </a:r>
          </a:p>
          <a:p>
            <a:pPr algn="ctr"/>
            <a:r>
              <a:rPr kumimoji="1" lang="en-US" altLang="zh-CN" sz="1400" dirty="0">
                <a:latin typeface="Microsoft YaHei" panose="020B0503020204020204" pitchFamily="34" charset="-122"/>
                <a:ea typeface="Microsoft YaHei" panose="020B0503020204020204" pitchFamily="34" charset="-122"/>
              </a:rPr>
              <a:t>class</a:t>
            </a:r>
          </a:p>
          <a:p>
            <a:pPr algn="ctr"/>
            <a:r>
              <a:rPr kumimoji="1" lang="en-US" altLang="zh-CN" sz="1400" dirty="0">
                <a:latin typeface="Microsoft YaHei" panose="020B0503020204020204" pitchFamily="34" charset="-122"/>
                <a:ea typeface="Microsoft YaHei" panose="020B0503020204020204" pitchFamily="34" charset="-122"/>
              </a:rPr>
              <a:t>complexity</a:t>
            </a:r>
            <a:r>
              <a:rPr kumimoji="1" lang="zh-CN" altLang="en-US" sz="1400" dirty="0">
                <a:latin typeface="Microsoft YaHei" panose="020B0503020204020204" pitchFamily="34" charset="-122"/>
                <a:ea typeface="Microsoft YaHei" panose="020B0503020204020204" pitchFamily="34" charset="-122"/>
              </a:rPr>
              <a:t> </a:t>
            </a:r>
            <a:endParaRPr lang="zh-CN" altLang="en-US" sz="1400" dirty="0">
              <a:latin typeface="Microsoft YaHei" panose="020B0503020204020204" pitchFamily="34" charset="-122"/>
              <a:ea typeface="Microsoft YaHei" panose="020B0503020204020204" pitchFamily="34" charset="-122"/>
            </a:endParaRPr>
          </a:p>
        </p:txBody>
      </p:sp>
      <p:sp>
        <p:nvSpPr>
          <p:cNvPr id="26" name="左大括号 25">
            <a:extLst>
              <a:ext uri="{FF2B5EF4-FFF2-40B4-BE49-F238E27FC236}">
                <a16:creationId xmlns:a16="http://schemas.microsoft.com/office/drawing/2014/main" id="{97540A2D-E780-9496-9B61-FAFF040F26CB}"/>
              </a:ext>
            </a:extLst>
          </p:cNvPr>
          <p:cNvSpPr/>
          <p:nvPr/>
        </p:nvSpPr>
        <p:spPr>
          <a:xfrm rot="16200000">
            <a:off x="7558769" y="2165793"/>
            <a:ext cx="173058" cy="86409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58131EC3-4BE1-10C9-8236-48FB181DE2E2}"/>
              </a:ext>
            </a:extLst>
          </p:cNvPr>
          <p:cNvSpPr txBox="1"/>
          <p:nvPr/>
        </p:nvSpPr>
        <p:spPr>
          <a:xfrm>
            <a:off x="6697362" y="2808376"/>
            <a:ext cx="1895872" cy="523220"/>
          </a:xfrm>
          <a:prstGeom prst="rect">
            <a:avLst/>
          </a:prstGeom>
          <a:noFill/>
        </p:spPr>
        <p:txBody>
          <a:bodyPr wrap="square">
            <a:spAutoFit/>
          </a:bodyPr>
          <a:lstStyle/>
          <a:p>
            <a:pPr algn="ctr"/>
            <a:r>
              <a:rPr kumimoji="1" lang="en-US" altLang="zh-CN" sz="1400" dirty="0">
                <a:latin typeface="Microsoft YaHei" panose="020B0503020204020204" pitchFamily="34" charset="-122"/>
                <a:ea typeface="Microsoft YaHei" panose="020B0503020204020204" pitchFamily="34" charset="-122"/>
              </a:rPr>
              <a:t>confidence</a:t>
            </a:r>
          </a:p>
          <a:p>
            <a:pPr algn="ctr"/>
            <a:r>
              <a:rPr kumimoji="1" lang="en-US" altLang="zh-CN" sz="1400" dirty="0">
                <a:latin typeface="Microsoft YaHei" panose="020B0503020204020204" pitchFamily="34" charset="-122"/>
                <a:ea typeface="Microsoft YaHei" panose="020B0503020204020204" pitchFamily="34" charset="-122"/>
              </a:rPr>
              <a:t>sample</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size</a:t>
            </a:r>
            <a:endParaRPr lang="zh-CN" altLang="en-US" sz="1400" dirty="0">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CEFDA086-59EA-16AA-3C9A-8E0AF5A46D86}"/>
              </a:ext>
            </a:extLst>
          </p:cNvPr>
          <p:cNvSpPr txBox="1"/>
          <p:nvPr/>
        </p:nvSpPr>
        <p:spPr>
          <a:xfrm>
            <a:off x="3889106" y="4001157"/>
            <a:ext cx="3934410" cy="1477328"/>
          </a:xfrm>
          <a:prstGeom prst="rect">
            <a:avLst/>
          </a:prstGeom>
          <a:noFill/>
          <a:ln>
            <a:solidFill>
              <a:srgbClr val="0070C0"/>
            </a:solidFill>
          </a:ln>
        </p:spPr>
        <p:txBody>
          <a:bodyPr wrap="none" rtlCol="0">
            <a:spAutoFit/>
          </a:bodyPr>
          <a:lstStyle/>
          <a:p>
            <a:r>
              <a:rPr kumimoji="1" lang="en-US" altLang="zh-CN" dirty="0"/>
              <a:t>RHS:</a:t>
            </a:r>
            <a:r>
              <a:rPr kumimoji="1" lang="zh-CN" altLang="en-US" dirty="0"/>
              <a:t> </a:t>
            </a:r>
            <a:r>
              <a:rPr kumimoji="1" lang="en-US" altLang="zh-CN" dirty="0"/>
              <a:t>for</a:t>
            </a:r>
            <a:r>
              <a:rPr kumimoji="1" lang="zh-CN" altLang="en-US" dirty="0"/>
              <a:t> </a:t>
            </a:r>
            <a:r>
              <a:rPr kumimoji="1" lang="en-US" altLang="zh-CN" dirty="0"/>
              <a:t>all</a:t>
            </a:r>
            <a:r>
              <a:rPr kumimoji="1" lang="zh-CN" altLang="en-US" dirty="0"/>
              <a:t> </a:t>
            </a:r>
            <a:r>
              <a:rPr kumimoji="1" lang="en-US" altLang="zh-CN" dirty="0"/>
              <a:t>terms,</a:t>
            </a:r>
            <a:r>
              <a:rPr kumimoji="1" lang="zh-CN" altLang="en-US" dirty="0"/>
              <a:t> </a:t>
            </a:r>
            <a:r>
              <a:rPr kumimoji="1" lang="en-US" altLang="zh-CN" dirty="0"/>
              <a:t>the</a:t>
            </a:r>
            <a:r>
              <a:rPr kumimoji="1" lang="zh-CN" altLang="en-US" dirty="0"/>
              <a:t> </a:t>
            </a:r>
            <a:r>
              <a:rPr kumimoji="1" lang="en-US" altLang="zh-CN" dirty="0"/>
              <a:t>lower</a:t>
            </a:r>
            <a:r>
              <a:rPr kumimoji="1" lang="zh-CN" altLang="en-US" dirty="0"/>
              <a:t> </a:t>
            </a:r>
            <a:r>
              <a:rPr kumimoji="1" lang="en-US" altLang="zh-CN" dirty="0"/>
              <a:t>the</a:t>
            </a:r>
            <a:r>
              <a:rPr kumimoji="1" lang="zh-CN" altLang="en-US" dirty="0"/>
              <a:t> </a:t>
            </a:r>
            <a:r>
              <a:rPr kumimoji="1" lang="en-US" altLang="zh-CN" dirty="0"/>
              <a:t>better:</a:t>
            </a:r>
            <a:r>
              <a:rPr kumimoji="1" lang="zh-CN" altLang="en-US" dirty="0"/>
              <a:t> </a:t>
            </a:r>
            <a:endParaRPr kumimoji="1" lang="en-US" altLang="zh-CN" dirty="0"/>
          </a:p>
          <a:p>
            <a:pPr marL="742950" lvl="1" indent="-285750">
              <a:buFont typeface="Arial" panose="020B0604020202020204" pitchFamily="34" charset="0"/>
              <a:buChar char="•"/>
            </a:pPr>
            <a:r>
              <a:rPr kumimoji="1" lang="en-US" altLang="zh-CN" dirty="0"/>
              <a:t>small</a:t>
            </a:r>
            <a:r>
              <a:rPr kumimoji="1" lang="zh-CN" altLang="en-US" dirty="0"/>
              <a:t> </a:t>
            </a:r>
            <a:r>
              <a:rPr kumimoji="1" lang="en-US" altLang="zh-CN" dirty="0"/>
              <a:t>training</a:t>
            </a:r>
            <a:r>
              <a:rPr kumimoji="1" lang="zh-CN" altLang="en-US" dirty="0"/>
              <a:t> </a:t>
            </a:r>
            <a:r>
              <a:rPr kumimoji="1" lang="en-US" altLang="zh-CN" dirty="0"/>
              <a:t>error</a:t>
            </a:r>
          </a:p>
          <a:p>
            <a:pPr marL="742950" lvl="1" indent="-285750">
              <a:buFont typeface="Arial" panose="020B0604020202020204" pitchFamily="34" charset="0"/>
              <a:buChar char="•"/>
            </a:pPr>
            <a:r>
              <a:rPr kumimoji="1" lang="en-US" altLang="zh-CN" dirty="0"/>
              <a:t>simpler</a:t>
            </a:r>
            <a:r>
              <a:rPr kumimoji="1" lang="zh-CN" altLang="en-US" dirty="0"/>
              <a:t> </a:t>
            </a:r>
            <a:r>
              <a:rPr kumimoji="1" lang="en-US" altLang="zh-CN" dirty="0"/>
              <a:t>model</a:t>
            </a:r>
            <a:r>
              <a:rPr kumimoji="1" lang="zh-CN" altLang="en-US" dirty="0"/>
              <a:t> </a:t>
            </a:r>
            <a:r>
              <a:rPr kumimoji="1" lang="en-US" altLang="zh-CN" dirty="0"/>
              <a:t>class</a:t>
            </a:r>
          </a:p>
          <a:p>
            <a:pPr marL="742950" lvl="1" indent="-285750">
              <a:buFont typeface="Arial" panose="020B0604020202020204" pitchFamily="34" charset="0"/>
              <a:buChar char="•"/>
            </a:pPr>
            <a:r>
              <a:rPr kumimoji="1" lang="en-US" altLang="zh-CN" dirty="0"/>
              <a:t>more</a:t>
            </a:r>
            <a:r>
              <a:rPr kumimoji="1" lang="zh-CN" altLang="en-US" dirty="0"/>
              <a:t> </a:t>
            </a:r>
            <a:r>
              <a:rPr kumimoji="1" lang="en-US" altLang="zh-CN" dirty="0"/>
              <a:t>samples</a:t>
            </a:r>
            <a:r>
              <a:rPr kumimoji="1" lang="zh-CN" altLang="en-US" dirty="0"/>
              <a:t> </a:t>
            </a:r>
            <a:endParaRPr kumimoji="1" lang="en-US" altLang="zh-CN" dirty="0"/>
          </a:p>
          <a:p>
            <a:pPr marL="742950" lvl="1" indent="-285750">
              <a:buFont typeface="Arial" panose="020B0604020202020204" pitchFamily="34" charset="0"/>
              <a:buChar char="•"/>
            </a:pPr>
            <a:r>
              <a:rPr kumimoji="1" lang="en-US" altLang="zh-CN" dirty="0"/>
              <a:t>less</a:t>
            </a:r>
            <a:r>
              <a:rPr kumimoji="1" lang="zh-CN" altLang="en-US" dirty="0"/>
              <a:t> </a:t>
            </a:r>
            <a:r>
              <a:rPr kumimoji="1" lang="en-US" altLang="zh-CN" dirty="0"/>
              <a:t>confidence</a:t>
            </a:r>
            <a:endParaRPr kumimoji="1" lang="zh-CN" altLang="en-US" dirty="0"/>
          </a:p>
        </p:txBody>
      </p:sp>
      <p:pic>
        <p:nvPicPr>
          <p:cNvPr id="20482" name="Picture 2" descr="Red Cross Symbol, Icon As Delete, Remove, Fail-failure or Incorrect Answer  Icon Stock Vector - Illustration of mark, close: 89999776">
            <a:extLst>
              <a:ext uri="{FF2B5EF4-FFF2-40B4-BE49-F238E27FC236}">
                <a16:creationId xmlns:a16="http://schemas.microsoft.com/office/drawing/2014/main" id="{02AE4973-3CB9-566A-7877-353D258E3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332" y="4370549"/>
            <a:ext cx="539778" cy="53977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Google - Inception">
            <a:extLst>
              <a:ext uri="{FF2B5EF4-FFF2-40B4-BE49-F238E27FC236}">
                <a16:creationId xmlns:a16="http://schemas.microsoft.com/office/drawing/2014/main" id="{59302999-BF55-48DC-0C7E-777D0C229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847955" y="3671993"/>
            <a:ext cx="3268354" cy="87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829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7E7E3-9549-0AA9-B66B-3C60C6055350}"/>
              </a:ext>
            </a:extLst>
          </p:cNvPr>
          <p:cNvSpPr>
            <a:spLocks noGrp="1"/>
          </p:cNvSpPr>
          <p:nvPr>
            <p:ph type="title"/>
          </p:nvPr>
        </p:nvSpPr>
        <p:spPr/>
        <p:txBody>
          <a:bodyPr/>
          <a:lstStyle/>
          <a:p>
            <a:r>
              <a:rPr kumimoji="1" lang="en-US" altLang="zh-CN" dirty="0"/>
              <a:t>Generalization</a:t>
            </a:r>
            <a:r>
              <a:rPr kumimoji="1" lang="zh-CN" altLang="en-US" dirty="0"/>
              <a:t> </a:t>
            </a:r>
            <a:r>
              <a:rPr kumimoji="1" lang="en-US" altLang="zh-CN" dirty="0"/>
              <a:t>Theory</a:t>
            </a:r>
            <a:endParaRPr kumimoji="1" lang="zh-CN" altLang="en-US" dirty="0"/>
          </a:p>
        </p:txBody>
      </p:sp>
      <p:sp>
        <p:nvSpPr>
          <p:cNvPr id="3" name="文本框 2">
            <a:extLst>
              <a:ext uri="{FF2B5EF4-FFF2-40B4-BE49-F238E27FC236}">
                <a16:creationId xmlns:a16="http://schemas.microsoft.com/office/drawing/2014/main" id="{616C0E44-AD3B-BB9F-4242-0978B9E9932C}"/>
              </a:ext>
            </a:extLst>
          </p:cNvPr>
          <p:cNvSpPr txBox="1"/>
          <p:nvPr/>
        </p:nvSpPr>
        <p:spPr>
          <a:xfrm>
            <a:off x="983432" y="5949280"/>
            <a:ext cx="7688067"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Zhang</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et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al.</a:t>
            </a:r>
            <a:r>
              <a:rPr kumimoji="1" lang="zh-CN" altLang="en-US" sz="1400" dirty="0">
                <a:latin typeface="Microsoft YaHei" panose="020B0503020204020204" pitchFamily="34" charset="-122"/>
                <a:ea typeface="Microsoft YaHei" panose="020B0503020204020204" pitchFamily="34" charset="-122"/>
              </a:rPr>
              <a:t> </a:t>
            </a:r>
            <a:r>
              <a:rPr kumimoji="1" lang="en-AU" altLang="zh-CN" sz="1400" dirty="0">
                <a:latin typeface="Microsoft YaHei" panose="020B0503020204020204" pitchFamily="34" charset="-122"/>
                <a:ea typeface="Microsoft YaHei" panose="020B0503020204020204" pitchFamily="34" charset="-122"/>
              </a:rPr>
              <a:t>Understanding deep learning requires rethinking generalization</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ICLR</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2017.</a:t>
            </a:r>
            <a:endParaRPr kumimoji="1" lang="en-AU" altLang="zh-CN" sz="1400"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EE289C53-9D16-8778-7E3A-F16FA0A17CA3}"/>
              </a:ext>
            </a:extLst>
          </p:cNvPr>
          <p:cNvSpPr txBox="1"/>
          <p:nvPr/>
        </p:nvSpPr>
        <p:spPr>
          <a:xfrm>
            <a:off x="2299833" y="1341247"/>
            <a:ext cx="7484403" cy="369332"/>
          </a:xfrm>
          <a:prstGeom prst="rect">
            <a:avLst/>
          </a:prstGeom>
          <a:noFill/>
        </p:spPr>
        <p:txBody>
          <a:bodyPr wrap="square">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Small</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training</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error</a:t>
            </a:r>
            <a:r>
              <a:rPr kumimoji="1" lang="zh-CN" altLang="en-US" b="1" dirty="0">
                <a:latin typeface="Microsoft YaHei" panose="020B0503020204020204" pitchFamily="34" charset="-122"/>
                <a:ea typeface="Microsoft YaHei" panose="020B0503020204020204" pitchFamily="34" charset="-122"/>
              </a:rPr>
              <a:t> ≠ </a:t>
            </a:r>
            <a:r>
              <a:rPr kumimoji="1" lang="en-US" altLang="zh-CN" b="1" dirty="0">
                <a:latin typeface="Microsoft YaHei" panose="020B0503020204020204" pitchFamily="34" charset="-122"/>
                <a:ea typeface="Microsoft YaHei" panose="020B0503020204020204" pitchFamily="34" charset="-122"/>
              </a:rPr>
              <a:t>low</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generalization</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error</a:t>
            </a:r>
          </a:p>
        </p:txBody>
      </p:sp>
      <p:pic>
        <p:nvPicPr>
          <p:cNvPr id="5" name="图片 4">
            <a:extLst>
              <a:ext uri="{FF2B5EF4-FFF2-40B4-BE49-F238E27FC236}">
                <a16:creationId xmlns:a16="http://schemas.microsoft.com/office/drawing/2014/main" id="{847F3173-0A7B-477D-628E-C54458F301CD}"/>
              </a:ext>
            </a:extLst>
          </p:cNvPr>
          <p:cNvPicPr>
            <a:picLocks noChangeAspect="1"/>
          </p:cNvPicPr>
          <p:nvPr/>
        </p:nvPicPr>
        <p:blipFill>
          <a:blip r:embed="rId2"/>
          <a:stretch>
            <a:fillRect/>
          </a:stretch>
        </p:blipFill>
        <p:spPr>
          <a:xfrm>
            <a:off x="2209799" y="1916832"/>
            <a:ext cx="7962457" cy="2894364"/>
          </a:xfrm>
          <a:prstGeom prst="rect">
            <a:avLst/>
          </a:prstGeom>
        </p:spPr>
      </p:pic>
      <p:sp>
        <p:nvSpPr>
          <p:cNvPr id="6" name="矩形 5">
            <a:extLst>
              <a:ext uri="{FF2B5EF4-FFF2-40B4-BE49-F238E27FC236}">
                <a16:creationId xmlns:a16="http://schemas.microsoft.com/office/drawing/2014/main" id="{3FA916BC-F91B-D069-C04E-4C8496872CB2}"/>
              </a:ext>
            </a:extLst>
          </p:cNvPr>
          <p:cNvSpPr/>
          <p:nvPr/>
        </p:nvSpPr>
        <p:spPr>
          <a:xfrm>
            <a:off x="3359696" y="2492896"/>
            <a:ext cx="1368152"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8BE8F574-D6C7-3B24-2FF8-376B137F541C}"/>
              </a:ext>
            </a:extLst>
          </p:cNvPr>
          <p:cNvSpPr/>
          <p:nvPr/>
        </p:nvSpPr>
        <p:spPr>
          <a:xfrm>
            <a:off x="3719736" y="3789040"/>
            <a:ext cx="1008112"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C0524CF8-7A3B-5A8E-B216-B4A8FD59C07E}"/>
              </a:ext>
            </a:extLst>
          </p:cNvPr>
          <p:cNvSpPr txBox="1"/>
          <p:nvPr/>
        </p:nvSpPr>
        <p:spPr>
          <a:xfrm>
            <a:off x="2299833" y="5144595"/>
            <a:ext cx="7782387" cy="646331"/>
          </a:xfrm>
          <a:prstGeom prst="rect">
            <a:avLst/>
          </a:prstGeom>
          <a:noFill/>
        </p:spPr>
        <p:txBody>
          <a:bodyPr wrap="none" rtlCol="0">
            <a:spAutoFit/>
          </a:bodyPr>
          <a:lstStyle/>
          <a:p>
            <a:r>
              <a:rPr kumimoji="1" lang="en-US" altLang="zh-CN" b="1" dirty="0"/>
              <a:t>Zero</a:t>
            </a:r>
            <a:r>
              <a:rPr kumimoji="1" lang="zh-CN" altLang="en-US" b="1" dirty="0"/>
              <a:t> </a:t>
            </a:r>
            <a:r>
              <a:rPr kumimoji="1" lang="en-US" altLang="zh-CN" b="1" dirty="0"/>
              <a:t>training</a:t>
            </a:r>
            <a:r>
              <a:rPr kumimoji="1" lang="zh-CN" altLang="en-US" b="1" dirty="0"/>
              <a:t> </a:t>
            </a:r>
            <a:r>
              <a:rPr kumimoji="1" lang="en-US" altLang="zh-CN" b="1" dirty="0"/>
              <a:t>error</a:t>
            </a:r>
            <a:r>
              <a:rPr kumimoji="1" lang="zh-CN" altLang="en-US" b="1" dirty="0"/>
              <a:t> </a:t>
            </a:r>
            <a:r>
              <a:rPr kumimoji="1" lang="en-US" altLang="zh-CN" dirty="0"/>
              <a:t>was</a:t>
            </a:r>
            <a:r>
              <a:rPr kumimoji="1" lang="zh-CN" altLang="en-US" dirty="0"/>
              <a:t> </a:t>
            </a:r>
            <a:r>
              <a:rPr kumimoji="1" lang="en-US" altLang="zh-CN" dirty="0"/>
              <a:t>achieved</a:t>
            </a:r>
            <a:r>
              <a:rPr kumimoji="1" lang="zh-CN" altLang="en-US" dirty="0"/>
              <a:t> </a:t>
            </a:r>
            <a:r>
              <a:rPr kumimoji="1" lang="en-US" altLang="zh-CN" dirty="0"/>
              <a:t>on</a:t>
            </a:r>
            <a:r>
              <a:rPr kumimoji="1" lang="zh-CN" altLang="en-US" dirty="0"/>
              <a:t> </a:t>
            </a:r>
            <a:r>
              <a:rPr kumimoji="1" lang="en-US" altLang="zh-CN" b="1" dirty="0"/>
              <a:t>purely</a:t>
            </a:r>
            <a:r>
              <a:rPr kumimoji="1" lang="zh-CN" altLang="en-US" b="1" dirty="0"/>
              <a:t> </a:t>
            </a:r>
            <a:r>
              <a:rPr kumimoji="1" lang="en-US" altLang="zh-CN" b="1" dirty="0"/>
              <a:t>random</a:t>
            </a:r>
            <a:r>
              <a:rPr kumimoji="1" lang="zh-CN" altLang="en-US" b="1" dirty="0"/>
              <a:t> </a:t>
            </a:r>
            <a:r>
              <a:rPr kumimoji="1" lang="en-US" altLang="zh-CN" b="1" dirty="0"/>
              <a:t>labels</a:t>
            </a:r>
            <a:r>
              <a:rPr kumimoji="1" lang="zh-CN" altLang="en-US" b="1" dirty="0"/>
              <a:t> </a:t>
            </a:r>
            <a:r>
              <a:rPr kumimoji="1" lang="en-US" altLang="zh-CN" dirty="0"/>
              <a:t>(meaningless</a:t>
            </a:r>
            <a:r>
              <a:rPr kumimoji="1" lang="zh-CN" altLang="en-US" dirty="0"/>
              <a:t> </a:t>
            </a:r>
            <a:r>
              <a:rPr kumimoji="1" lang="en-US" altLang="zh-CN" dirty="0"/>
              <a:t>learning)</a:t>
            </a:r>
          </a:p>
          <a:p>
            <a:pPr marL="742950" lvl="1" indent="-285750">
              <a:buFont typeface="Arial" panose="020B0604020202020204" pitchFamily="34" charset="0"/>
              <a:buChar char="•"/>
            </a:pPr>
            <a:r>
              <a:rPr kumimoji="1" lang="en-US" altLang="zh-CN" dirty="0"/>
              <a:t>0</a:t>
            </a:r>
            <a:r>
              <a:rPr kumimoji="1" lang="zh-CN" altLang="en-US" dirty="0"/>
              <a:t> </a:t>
            </a:r>
            <a:r>
              <a:rPr kumimoji="1" lang="en-US" altLang="zh-CN" dirty="0"/>
              <a:t>training</a:t>
            </a:r>
            <a:r>
              <a:rPr kumimoji="1" lang="zh-CN" altLang="en-US" dirty="0"/>
              <a:t> </a:t>
            </a:r>
            <a:r>
              <a:rPr kumimoji="1" lang="en-US" altLang="zh-CN" dirty="0"/>
              <a:t>error</a:t>
            </a:r>
            <a:r>
              <a:rPr kumimoji="1" lang="zh-CN" altLang="en-US" dirty="0"/>
              <a:t> </a:t>
            </a:r>
            <a:r>
              <a:rPr kumimoji="1" lang="en-US" altLang="zh-CN" dirty="0"/>
              <a:t>vs.</a:t>
            </a:r>
            <a:r>
              <a:rPr kumimoji="1" lang="zh-CN" altLang="en-US" dirty="0"/>
              <a:t> </a:t>
            </a:r>
            <a:r>
              <a:rPr kumimoji="1" lang="en-US" altLang="zh-CN" dirty="0"/>
              <a:t>0.9</a:t>
            </a:r>
            <a:r>
              <a:rPr kumimoji="1" lang="zh-CN" altLang="en-US" dirty="0"/>
              <a:t> </a:t>
            </a:r>
            <a:r>
              <a:rPr kumimoji="1" lang="en-US" altLang="zh-CN" dirty="0"/>
              <a:t>test</a:t>
            </a:r>
            <a:r>
              <a:rPr kumimoji="1" lang="zh-CN" altLang="en-US" dirty="0"/>
              <a:t> </a:t>
            </a:r>
            <a:r>
              <a:rPr kumimoji="1" lang="en-US" altLang="zh-CN" dirty="0"/>
              <a:t>error</a:t>
            </a:r>
          </a:p>
        </p:txBody>
      </p:sp>
    </p:spTree>
    <p:extLst>
      <p:ext uri="{BB962C8B-B14F-4D97-AF65-F5344CB8AC3E}">
        <p14:creationId xmlns:p14="http://schemas.microsoft.com/office/powerpoint/2010/main" val="4107975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366D0-CC55-7F20-2F37-2D29F4FE4BF7}"/>
              </a:ext>
            </a:extLst>
          </p:cNvPr>
          <p:cNvSpPr>
            <a:spLocks noGrp="1"/>
          </p:cNvSpPr>
          <p:nvPr>
            <p:ph type="title"/>
          </p:nvPr>
        </p:nvSpPr>
        <p:spPr/>
        <p:txBody>
          <a:bodyPr/>
          <a:lstStyle/>
          <a:p>
            <a:r>
              <a:rPr kumimoji="1" lang="en-US" altLang="zh-CN" dirty="0"/>
              <a:t>List</a:t>
            </a:r>
            <a:r>
              <a:rPr kumimoji="1" lang="zh-CN" altLang="en-US" dirty="0"/>
              <a:t> </a:t>
            </a:r>
            <a:r>
              <a:rPr kumimoji="1" lang="en-US" altLang="zh-CN" dirty="0"/>
              <a:t>of</a:t>
            </a:r>
            <a:r>
              <a:rPr kumimoji="1" lang="zh-CN" altLang="en-US" dirty="0"/>
              <a:t> </a:t>
            </a:r>
            <a:r>
              <a:rPr kumimoji="1" lang="en-US" altLang="zh-CN" dirty="0"/>
              <a:t>Existing</a:t>
            </a:r>
            <a:r>
              <a:rPr kumimoji="1" lang="zh-CN" altLang="en-US" dirty="0"/>
              <a:t> </a:t>
            </a:r>
            <a:r>
              <a:rPr kumimoji="1" lang="en-US" altLang="zh-CN" dirty="0"/>
              <a:t>Theories</a:t>
            </a:r>
            <a:endParaRPr kumimoji="1" lang="zh-CN" altLang="en-US" dirty="0"/>
          </a:p>
        </p:txBody>
      </p:sp>
      <p:sp>
        <p:nvSpPr>
          <p:cNvPr id="3" name="内容占位符 2">
            <a:extLst>
              <a:ext uri="{FF2B5EF4-FFF2-40B4-BE49-F238E27FC236}">
                <a16:creationId xmlns:a16="http://schemas.microsoft.com/office/drawing/2014/main" id="{D0ECD47E-2F46-EA13-DAB7-4DEAA4928236}"/>
              </a:ext>
            </a:extLst>
          </p:cNvPr>
          <p:cNvSpPr>
            <a:spLocks noGrp="1"/>
          </p:cNvSpPr>
          <p:nvPr>
            <p:ph idx="1"/>
          </p:nvPr>
        </p:nvSpPr>
        <p:spPr/>
        <p:txBody>
          <a:bodyPr>
            <a:normAutofit/>
          </a:bodyPr>
          <a:lstStyle/>
          <a:p>
            <a:r>
              <a:rPr kumimoji="1" lang="en-US" altLang="zh-CN" sz="1800" dirty="0"/>
              <a:t>Rademacher</a:t>
            </a:r>
            <a:r>
              <a:rPr kumimoji="1" lang="zh-CN" altLang="en-US" sz="1800" dirty="0"/>
              <a:t> </a:t>
            </a:r>
            <a:r>
              <a:rPr kumimoji="1" lang="en-US" altLang="zh-CN" sz="1800" dirty="0"/>
              <a:t>Complexity</a:t>
            </a:r>
            <a:r>
              <a:rPr kumimoji="1" lang="zh-CN" altLang="en-US" sz="1800" dirty="0"/>
              <a:t> </a:t>
            </a:r>
            <a:r>
              <a:rPr kumimoji="1" lang="en-US" altLang="zh-CN" sz="1800" dirty="0"/>
              <a:t>bounds</a:t>
            </a:r>
            <a:r>
              <a:rPr kumimoji="1" lang="zh-CN" altLang="en-US" sz="1800" dirty="0"/>
              <a:t> </a:t>
            </a:r>
            <a:r>
              <a:rPr kumimoji="1" lang="en-US" altLang="zh-CN" sz="1800" dirty="0"/>
              <a:t>(Bartlett</a:t>
            </a:r>
            <a:r>
              <a:rPr kumimoji="1" lang="zh-CN" altLang="en-US" sz="1800" dirty="0"/>
              <a:t> </a:t>
            </a:r>
            <a:r>
              <a:rPr kumimoji="1" lang="en-US" altLang="zh-CN" sz="1800" dirty="0"/>
              <a:t>et</a:t>
            </a:r>
            <a:r>
              <a:rPr kumimoji="1" lang="zh-CN" altLang="en-US" sz="1800" dirty="0"/>
              <a:t> </a:t>
            </a:r>
            <a:r>
              <a:rPr kumimoji="1" lang="en-US" altLang="zh-CN" sz="1800" dirty="0"/>
              <a:t>al.</a:t>
            </a:r>
            <a:r>
              <a:rPr kumimoji="1" lang="zh-CN" altLang="en-US" sz="1800" dirty="0"/>
              <a:t> </a:t>
            </a:r>
            <a:r>
              <a:rPr kumimoji="1" lang="en-US" altLang="zh-CN" sz="1800" dirty="0"/>
              <a:t>2017)</a:t>
            </a:r>
          </a:p>
          <a:p>
            <a:r>
              <a:rPr kumimoji="1" lang="en-US" altLang="zh-CN" sz="1800" dirty="0"/>
              <a:t>PAC-Bayes</a:t>
            </a:r>
            <a:r>
              <a:rPr kumimoji="1" lang="zh-CN" altLang="en-US" sz="1800" dirty="0"/>
              <a:t> </a:t>
            </a:r>
            <a:r>
              <a:rPr kumimoji="1" lang="en-US" altLang="zh-CN" sz="1800" dirty="0"/>
              <a:t>bounds</a:t>
            </a:r>
            <a:r>
              <a:rPr kumimoji="1" lang="zh-CN" altLang="en-US" sz="1800" dirty="0"/>
              <a:t> </a:t>
            </a:r>
            <a:r>
              <a:rPr kumimoji="1" lang="en-US" altLang="zh-CN" sz="1800" dirty="0"/>
              <a:t>(</a:t>
            </a:r>
            <a:r>
              <a:rPr kumimoji="1" lang="en-US" altLang="zh-CN" sz="1800" dirty="0" err="1"/>
              <a:t>Dziugaite</a:t>
            </a:r>
            <a:r>
              <a:rPr kumimoji="1" lang="zh-CN" altLang="en-US" sz="1800" dirty="0"/>
              <a:t> </a:t>
            </a:r>
            <a:r>
              <a:rPr kumimoji="1" lang="en-US" altLang="zh-CN" sz="1800" dirty="0"/>
              <a:t>and</a:t>
            </a:r>
            <a:r>
              <a:rPr kumimoji="1" lang="zh-CN" altLang="en-US" sz="1800" dirty="0"/>
              <a:t> </a:t>
            </a:r>
            <a:r>
              <a:rPr kumimoji="1" lang="en-US" altLang="zh-CN" sz="1800" dirty="0"/>
              <a:t>Roy</a:t>
            </a:r>
            <a:r>
              <a:rPr kumimoji="1" lang="zh-CN" altLang="en-US" sz="1800" dirty="0"/>
              <a:t> </a:t>
            </a:r>
            <a:r>
              <a:rPr kumimoji="1" lang="en-US" altLang="zh-CN" sz="1800" dirty="0"/>
              <a:t>2017)</a:t>
            </a:r>
          </a:p>
          <a:p>
            <a:r>
              <a:rPr kumimoji="1" lang="en-US" altLang="zh-CN" sz="1800" dirty="0"/>
              <a:t>Information</a:t>
            </a:r>
            <a:r>
              <a:rPr kumimoji="1" lang="zh-CN" altLang="en-US" sz="1800" dirty="0"/>
              <a:t> </a:t>
            </a:r>
            <a:r>
              <a:rPr kumimoji="1" lang="en-US" altLang="zh-CN" sz="1800" dirty="0"/>
              <a:t>bottleneck</a:t>
            </a:r>
            <a:r>
              <a:rPr kumimoji="1" lang="zh-CN" altLang="en-US" sz="1800" dirty="0"/>
              <a:t> </a:t>
            </a:r>
            <a:r>
              <a:rPr kumimoji="1" lang="en-US" altLang="zh-CN" sz="1800" dirty="0"/>
              <a:t>(</a:t>
            </a:r>
            <a:r>
              <a:rPr kumimoji="1" lang="en-US" altLang="zh-CN" sz="1800" dirty="0" err="1"/>
              <a:t>Tishby</a:t>
            </a:r>
            <a:r>
              <a:rPr kumimoji="1" lang="zh-CN" altLang="en-US" sz="1800" dirty="0"/>
              <a:t> </a:t>
            </a:r>
            <a:r>
              <a:rPr kumimoji="1" lang="en-US" altLang="zh-CN" sz="1800" dirty="0"/>
              <a:t>and</a:t>
            </a:r>
            <a:r>
              <a:rPr kumimoji="1" lang="zh-CN" altLang="en-US" sz="1800" dirty="0"/>
              <a:t> </a:t>
            </a:r>
            <a:r>
              <a:rPr kumimoji="1" lang="en-US" altLang="zh-CN" sz="1800" dirty="0" err="1"/>
              <a:t>Zaslavsky</a:t>
            </a:r>
            <a:r>
              <a:rPr kumimoji="1" lang="zh-CN" altLang="en-US" sz="1800" dirty="0"/>
              <a:t> </a:t>
            </a:r>
            <a:r>
              <a:rPr kumimoji="1" lang="en-US" altLang="zh-CN" sz="1800" dirty="0"/>
              <a:t>2015)</a:t>
            </a:r>
          </a:p>
          <a:p>
            <a:r>
              <a:rPr kumimoji="1" lang="en-US" altLang="zh-CN" sz="1800" dirty="0"/>
              <a:t>Neural</a:t>
            </a:r>
            <a:r>
              <a:rPr kumimoji="1" lang="zh-CN" altLang="en-US" sz="1800" dirty="0"/>
              <a:t> </a:t>
            </a:r>
            <a:r>
              <a:rPr kumimoji="1" lang="en-US" altLang="zh-CN" sz="1800" dirty="0"/>
              <a:t>tangent</a:t>
            </a:r>
            <a:r>
              <a:rPr kumimoji="1" lang="zh-CN" altLang="en-US" sz="1800" dirty="0"/>
              <a:t> </a:t>
            </a:r>
            <a:r>
              <a:rPr kumimoji="1" lang="en-US" altLang="zh-CN" sz="1800" dirty="0"/>
              <a:t>kernel/Lazy</a:t>
            </a:r>
            <a:r>
              <a:rPr kumimoji="1" lang="zh-CN" altLang="en-US" sz="1800" dirty="0"/>
              <a:t> </a:t>
            </a:r>
            <a:r>
              <a:rPr kumimoji="1" lang="en-US" altLang="zh-CN" sz="1800" dirty="0"/>
              <a:t>training</a:t>
            </a:r>
            <a:r>
              <a:rPr kumimoji="1" lang="zh-CN" altLang="en-US" sz="1800" dirty="0"/>
              <a:t> </a:t>
            </a:r>
            <a:r>
              <a:rPr kumimoji="1" lang="en-US" altLang="zh-CN" sz="1800" dirty="0"/>
              <a:t>(</a:t>
            </a:r>
            <a:r>
              <a:rPr kumimoji="1" lang="en-US" altLang="zh-CN" sz="1800" dirty="0" err="1"/>
              <a:t>Jacot</a:t>
            </a:r>
            <a:r>
              <a:rPr kumimoji="1" lang="zh-CN" altLang="en-US" sz="1800" dirty="0"/>
              <a:t> </a:t>
            </a:r>
            <a:r>
              <a:rPr kumimoji="1" lang="en-US" altLang="zh-CN" sz="1800" dirty="0"/>
              <a:t>et</a:t>
            </a:r>
            <a:r>
              <a:rPr kumimoji="1" lang="zh-CN" altLang="en-US" sz="1800" dirty="0"/>
              <a:t> </a:t>
            </a:r>
            <a:r>
              <a:rPr kumimoji="1" lang="en-US" altLang="zh-CN" sz="1800" dirty="0"/>
              <a:t>al.</a:t>
            </a:r>
            <a:r>
              <a:rPr kumimoji="1" lang="zh-CN" altLang="en-US" sz="1800" dirty="0"/>
              <a:t> </a:t>
            </a:r>
            <a:r>
              <a:rPr kumimoji="1" lang="en-US" altLang="zh-CN" sz="1800" dirty="0"/>
              <a:t>2018)</a:t>
            </a:r>
          </a:p>
          <a:p>
            <a:r>
              <a:rPr kumimoji="1" lang="en-US" altLang="zh-CN" sz="1800" dirty="0"/>
              <a:t>Mean-field</a:t>
            </a:r>
            <a:r>
              <a:rPr kumimoji="1" lang="zh-CN" altLang="en-US" sz="1800" dirty="0"/>
              <a:t> </a:t>
            </a:r>
            <a:r>
              <a:rPr kumimoji="1" lang="en-US" altLang="zh-CN" sz="1800" dirty="0"/>
              <a:t>analysis</a:t>
            </a:r>
            <a:r>
              <a:rPr kumimoji="1" lang="zh-CN" altLang="en-US" sz="1800" dirty="0"/>
              <a:t> </a:t>
            </a:r>
            <a:r>
              <a:rPr kumimoji="1" lang="en-US" altLang="zh-CN" sz="1800" dirty="0"/>
              <a:t>(</a:t>
            </a:r>
            <a:r>
              <a:rPr kumimoji="1" lang="en-US" altLang="zh-CN" sz="1800" dirty="0" err="1"/>
              <a:t>Chizat</a:t>
            </a:r>
            <a:r>
              <a:rPr kumimoji="1" lang="zh-CN" altLang="en-US" sz="1800" dirty="0"/>
              <a:t> </a:t>
            </a:r>
            <a:r>
              <a:rPr kumimoji="1" lang="en-US" altLang="zh-CN" sz="1800" dirty="0"/>
              <a:t>and</a:t>
            </a:r>
            <a:r>
              <a:rPr kumimoji="1" lang="zh-CN" altLang="en-US" sz="1800" dirty="0"/>
              <a:t> </a:t>
            </a:r>
            <a:r>
              <a:rPr kumimoji="1" lang="en-US" altLang="zh-CN" sz="1800" dirty="0"/>
              <a:t>Bach</a:t>
            </a:r>
            <a:r>
              <a:rPr kumimoji="1" lang="zh-CN" altLang="en-US" sz="1800" dirty="0"/>
              <a:t> </a:t>
            </a:r>
            <a:r>
              <a:rPr kumimoji="1" lang="en-US" altLang="zh-CN" sz="1800" dirty="0"/>
              <a:t>2018)</a:t>
            </a:r>
          </a:p>
          <a:p>
            <a:r>
              <a:rPr kumimoji="1" lang="en-US" altLang="zh-CN" sz="1800" dirty="0" err="1"/>
              <a:t>Doule</a:t>
            </a:r>
            <a:r>
              <a:rPr kumimoji="1" lang="zh-CN" altLang="en-US" sz="1800" dirty="0"/>
              <a:t> </a:t>
            </a:r>
            <a:r>
              <a:rPr kumimoji="1" lang="en-US" altLang="zh-CN" sz="1800" dirty="0"/>
              <a:t>Descent</a:t>
            </a:r>
            <a:r>
              <a:rPr kumimoji="1" lang="zh-CN" altLang="en-US" sz="1800" dirty="0"/>
              <a:t> </a:t>
            </a:r>
            <a:r>
              <a:rPr kumimoji="1" lang="en-US" altLang="zh-CN" sz="1800" dirty="0"/>
              <a:t>(Belkin</a:t>
            </a:r>
            <a:r>
              <a:rPr kumimoji="1" lang="zh-CN" altLang="en-US" sz="1800" dirty="0"/>
              <a:t> </a:t>
            </a:r>
            <a:r>
              <a:rPr kumimoji="1" lang="en-US" altLang="zh-CN" sz="1800" dirty="0"/>
              <a:t>et</a:t>
            </a:r>
            <a:r>
              <a:rPr kumimoji="1" lang="zh-CN" altLang="en-US" sz="1800" dirty="0"/>
              <a:t> </a:t>
            </a:r>
            <a:r>
              <a:rPr kumimoji="1" lang="en-US" altLang="zh-CN" sz="1800" dirty="0"/>
              <a:t>al.</a:t>
            </a:r>
            <a:r>
              <a:rPr kumimoji="1" lang="zh-CN" altLang="en-US" sz="1800" dirty="0"/>
              <a:t> </a:t>
            </a:r>
            <a:r>
              <a:rPr kumimoji="1" lang="en-US" altLang="zh-CN" sz="1800" dirty="0"/>
              <a:t>2019)</a:t>
            </a:r>
          </a:p>
          <a:p>
            <a:r>
              <a:rPr kumimoji="1" lang="en-US" altLang="zh-CN" sz="1800" dirty="0"/>
              <a:t>Entropy</a:t>
            </a:r>
            <a:r>
              <a:rPr kumimoji="1" lang="zh-CN" altLang="en-US" sz="1800" dirty="0"/>
              <a:t> </a:t>
            </a:r>
            <a:r>
              <a:rPr kumimoji="1" lang="en-US" altLang="zh-CN" sz="1800" dirty="0"/>
              <a:t>SGD</a:t>
            </a:r>
            <a:r>
              <a:rPr kumimoji="1" lang="zh-CN" altLang="en-US" sz="1800" dirty="0"/>
              <a:t> </a:t>
            </a:r>
            <a:r>
              <a:rPr kumimoji="1" lang="en-US" altLang="zh-CN" sz="1800" dirty="0"/>
              <a:t>(Chaudhari</a:t>
            </a:r>
            <a:r>
              <a:rPr kumimoji="1" lang="zh-CN" altLang="en-US" sz="1800" dirty="0"/>
              <a:t> </a:t>
            </a:r>
            <a:r>
              <a:rPr kumimoji="1" lang="en-US" altLang="zh-CN" sz="1800" dirty="0"/>
              <a:t>et</a:t>
            </a:r>
            <a:r>
              <a:rPr kumimoji="1" lang="zh-CN" altLang="en-US" sz="1800" dirty="0"/>
              <a:t> </a:t>
            </a:r>
            <a:r>
              <a:rPr kumimoji="1" lang="en-US" altLang="zh-CN" sz="1800" dirty="0"/>
              <a:t>al.</a:t>
            </a:r>
            <a:r>
              <a:rPr kumimoji="1" lang="zh-CN" altLang="en-US" sz="1800" dirty="0"/>
              <a:t> </a:t>
            </a:r>
            <a:r>
              <a:rPr kumimoji="1" lang="en-US" altLang="zh-CN" sz="1800" dirty="0"/>
              <a:t>2019)</a:t>
            </a:r>
            <a:endParaRPr kumimoji="1" lang="zh-CN" altLang="en-US" sz="1800" dirty="0"/>
          </a:p>
        </p:txBody>
      </p:sp>
      <p:sp>
        <p:nvSpPr>
          <p:cNvPr id="5" name="文本框 4">
            <a:extLst>
              <a:ext uri="{FF2B5EF4-FFF2-40B4-BE49-F238E27FC236}">
                <a16:creationId xmlns:a16="http://schemas.microsoft.com/office/drawing/2014/main" id="{B9DDFBBC-F7AE-3C04-67CE-5E4387442BA6}"/>
              </a:ext>
            </a:extLst>
          </p:cNvPr>
          <p:cNvSpPr txBox="1"/>
          <p:nvPr/>
        </p:nvSpPr>
        <p:spPr>
          <a:xfrm>
            <a:off x="1055440" y="5879110"/>
            <a:ext cx="4477829" cy="307777"/>
          </a:xfrm>
          <a:prstGeom prst="rect">
            <a:avLst/>
          </a:prstGeom>
          <a:noFill/>
        </p:spPr>
        <p:txBody>
          <a:bodyPr wrap="none" rtlCol="0">
            <a:spAutoFit/>
          </a:bodyPr>
          <a:lstStyle/>
          <a:p>
            <a:r>
              <a:rPr kumimoji="1" lang="en-AU" altLang="zh-CN" sz="1400" dirty="0">
                <a:latin typeface="Microsoft YaHei" panose="020B0503020204020204" pitchFamily="34" charset="-122"/>
                <a:ea typeface="Microsoft YaHei" panose="020B0503020204020204" pitchFamily="34" charset="-122"/>
              </a:rPr>
              <a:t>https://</a:t>
            </a:r>
            <a:r>
              <a:rPr kumimoji="1" lang="en-AU" altLang="zh-CN" sz="1400" dirty="0" err="1">
                <a:latin typeface="Microsoft YaHei" panose="020B0503020204020204" pitchFamily="34" charset="-122"/>
                <a:ea typeface="Microsoft YaHei" panose="020B0503020204020204" pitchFamily="34" charset="-122"/>
              </a:rPr>
              <a:t>www.youtube.com</a:t>
            </a:r>
            <a:r>
              <a:rPr kumimoji="1" lang="en-AU" altLang="zh-CN" sz="1400" dirty="0">
                <a:latin typeface="Microsoft YaHei" panose="020B0503020204020204" pitchFamily="34" charset="-122"/>
                <a:ea typeface="Microsoft YaHei" panose="020B0503020204020204" pitchFamily="34" charset="-122"/>
              </a:rPr>
              <a:t>/</a:t>
            </a:r>
            <a:r>
              <a:rPr kumimoji="1" lang="en-AU" altLang="zh-CN" sz="1400" dirty="0" err="1">
                <a:latin typeface="Microsoft YaHei" panose="020B0503020204020204" pitchFamily="34" charset="-122"/>
                <a:ea typeface="Microsoft YaHei" panose="020B0503020204020204" pitchFamily="34" charset="-122"/>
              </a:rPr>
              <a:t>watch?v</a:t>
            </a:r>
            <a:r>
              <a:rPr kumimoji="1" lang="en-AU" altLang="zh-CN" sz="1400" dirty="0">
                <a:latin typeface="Microsoft YaHei" panose="020B0503020204020204" pitchFamily="34" charset="-122"/>
                <a:ea typeface="Microsoft YaHei" panose="020B0503020204020204" pitchFamily="34" charset="-122"/>
              </a:rPr>
              <a:t>=zlqQ7VRba2Y</a:t>
            </a:r>
            <a:endParaRPr kumimoji="1" lang="zh-CN" altLang="en-US" sz="14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7BB2B318-8957-2E59-8C84-B0A01307E2B5}"/>
              </a:ext>
            </a:extLst>
          </p:cNvPr>
          <p:cNvSpPr txBox="1"/>
          <p:nvPr/>
        </p:nvSpPr>
        <p:spPr>
          <a:xfrm>
            <a:off x="1991544" y="4221088"/>
            <a:ext cx="7741606" cy="1200329"/>
          </a:xfrm>
          <a:prstGeom prst="rect">
            <a:avLst/>
          </a:prstGeom>
          <a:noFill/>
        </p:spPr>
        <p:txBody>
          <a:bodyPr wrap="none" rtlCol="0">
            <a:spAutoFit/>
          </a:bodyPr>
          <a:lstStyle/>
          <a:p>
            <a:r>
              <a:rPr kumimoji="1" lang="en-US" altLang="zh-CN" b="1" dirty="0"/>
              <a:t>A</a:t>
            </a:r>
            <a:r>
              <a:rPr kumimoji="1" lang="zh-CN" altLang="en-US" b="1" dirty="0"/>
              <a:t> </a:t>
            </a:r>
            <a:r>
              <a:rPr kumimoji="1" lang="en-US" altLang="zh-CN" b="1" dirty="0"/>
              <a:t>few</a:t>
            </a:r>
            <a:r>
              <a:rPr kumimoji="1" lang="zh-CN" altLang="en-US" b="1" dirty="0"/>
              <a:t> </a:t>
            </a:r>
            <a:r>
              <a:rPr kumimoji="1" lang="en-US" altLang="zh-CN" b="1" dirty="0"/>
              <a:t>interesting</a:t>
            </a:r>
            <a:r>
              <a:rPr kumimoji="1" lang="zh-CN" altLang="en-US" b="1" dirty="0"/>
              <a:t> </a:t>
            </a:r>
            <a:r>
              <a:rPr kumimoji="1" lang="en-US" altLang="zh-CN" b="1" dirty="0"/>
              <a:t>questions:</a:t>
            </a:r>
          </a:p>
          <a:p>
            <a:pPr marL="742950" lvl="1" indent="-285750">
              <a:buFont typeface="Wingdings" pitchFamily="2" charset="2"/>
              <a:buChar char="Ø"/>
            </a:pPr>
            <a:r>
              <a:rPr kumimoji="1" lang="en-US" altLang="zh-CN" dirty="0">
                <a:solidFill>
                  <a:srgbClr val="FF0000"/>
                </a:solidFill>
              </a:rPr>
              <a:t>Should</a:t>
            </a:r>
            <a:r>
              <a:rPr kumimoji="1" lang="zh-CN" altLang="en-US" dirty="0">
                <a:solidFill>
                  <a:srgbClr val="FF0000"/>
                </a:solidFill>
              </a:rPr>
              <a:t> </a:t>
            </a:r>
            <a:r>
              <a:rPr kumimoji="1" lang="en-US" altLang="zh-CN" dirty="0">
                <a:solidFill>
                  <a:srgbClr val="FF0000"/>
                </a:solidFill>
              </a:rPr>
              <a:t>we</a:t>
            </a:r>
            <a:r>
              <a:rPr kumimoji="1" lang="zh-CN" altLang="en-US" dirty="0">
                <a:solidFill>
                  <a:srgbClr val="FF0000"/>
                </a:solidFill>
              </a:rPr>
              <a:t> </a:t>
            </a:r>
            <a:r>
              <a:rPr kumimoji="1" lang="en-US" altLang="zh-CN" dirty="0">
                <a:solidFill>
                  <a:srgbClr val="FF0000"/>
                </a:solidFill>
              </a:rPr>
              <a:t>consider</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role</a:t>
            </a:r>
            <a:r>
              <a:rPr kumimoji="1" lang="zh-CN" altLang="en-US" dirty="0">
                <a:solidFill>
                  <a:srgbClr val="FF0000"/>
                </a:solidFill>
              </a:rPr>
              <a:t> </a:t>
            </a:r>
            <a:r>
              <a:rPr kumimoji="1" lang="en-US" altLang="zh-CN" dirty="0">
                <a:solidFill>
                  <a:srgbClr val="FF0000"/>
                </a:solidFill>
              </a:rPr>
              <a:t>of</a:t>
            </a:r>
            <a:r>
              <a:rPr kumimoji="1" lang="zh-CN" altLang="en-US" dirty="0">
                <a:solidFill>
                  <a:srgbClr val="FF0000"/>
                </a:solidFill>
              </a:rPr>
              <a:t> </a:t>
            </a:r>
            <a:r>
              <a:rPr kumimoji="1" lang="en-US" altLang="zh-CN" dirty="0">
                <a:solidFill>
                  <a:srgbClr val="FF0000"/>
                </a:solidFill>
              </a:rPr>
              <a:t>data</a:t>
            </a:r>
            <a:r>
              <a:rPr kumimoji="1" lang="zh-CN" altLang="en-US" dirty="0">
                <a:solidFill>
                  <a:srgbClr val="FF0000"/>
                </a:solidFill>
              </a:rPr>
              <a:t> </a:t>
            </a:r>
            <a:r>
              <a:rPr kumimoji="1" lang="en-US" altLang="zh-CN" dirty="0">
                <a:solidFill>
                  <a:srgbClr val="FF0000"/>
                </a:solidFill>
              </a:rPr>
              <a:t>in</a:t>
            </a:r>
            <a:r>
              <a:rPr kumimoji="1" lang="zh-CN" altLang="en-US" dirty="0">
                <a:solidFill>
                  <a:srgbClr val="FF0000"/>
                </a:solidFill>
              </a:rPr>
              <a:t> </a:t>
            </a:r>
            <a:r>
              <a:rPr kumimoji="1" lang="en-US" altLang="zh-CN" dirty="0">
                <a:solidFill>
                  <a:srgbClr val="FF0000"/>
                </a:solidFill>
              </a:rPr>
              <a:t>generalization</a:t>
            </a:r>
            <a:r>
              <a:rPr kumimoji="1" lang="zh-CN" altLang="en-US" dirty="0">
                <a:solidFill>
                  <a:srgbClr val="FF0000"/>
                </a:solidFill>
              </a:rPr>
              <a:t> </a:t>
            </a:r>
            <a:r>
              <a:rPr kumimoji="1" lang="en-US" altLang="zh-CN" dirty="0">
                <a:solidFill>
                  <a:srgbClr val="FF0000"/>
                </a:solidFill>
              </a:rPr>
              <a:t>analysis?</a:t>
            </a:r>
          </a:p>
          <a:p>
            <a:pPr marL="742950" lvl="1" indent="-285750">
              <a:buFont typeface="Wingdings" pitchFamily="2" charset="2"/>
              <a:buChar char="Ø"/>
            </a:pPr>
            <a:r>
              <a:rPr kumimoji="1" lang="en-US" altLang="zh-CN" dirty="0">
                <a:solidFill>
                  <a:srgbClr val="FF0000"/>
                </a:solidFill>
              </a:rPr>
              <a:t>Should</a:t>
            </a:r>
            <a:r>
              <a:rPr kumimoji="1" lang="zh-CN" altLang="en-US" dirty="0">
                <a:solidFill>
                  <a:srgbClr val="FF0000"/>
                </a:solidFill>
              </a:rPr>
              <a:t> </a:t>
            </a:r>
            <a:r>
              <a:rPr kumimoji="1" lang="en-US" altLang="zh-CN" dirty="0">
                <a:solidFill>
                  <a:srgbClr val="FF0000"/>
                </a:solidFill>
              </a:rPr>
              <a:t>representation</a:t>
            </a:r>
            <a:r>
              <a:rPr kumimoji="1" lang="zh-CN" altLang="en-US" dirty="0">
                <a:solidFill>
                  <a:srgbClr val="FF0000"/>
                </a:solidFill>
              </a:rPr>
              <a:t> </a:t>
            </a:r>
            <a:r>
              <a:rPr kumimoji="1" lang="en-US" altLang="zh-CN" dirty="0">
                <a:solidFill>
                  <a:srgbClr val="FF0000"/>
                </a:solidFill>
              </a:rPr>
              <a:t>quality</a:t>
            </a:r>
            <a:r>
              <a:rPr kumimoji="1" lang="zh-CN" altLang="en-US" dirty="0">
                <a:solidFill>
                  <a:srgbClr val="FF0000"/>
                </a:solidFill>
              </a:rPr>
              <a:t> </a:t>
            </a:r>
            <a:r>
              <a:rPr kumimoji="1" lang="en-US" altLang="zh-CN" dirty="0">
                <a:solidFill>
                  <a:srgbClr val="FF0000"/>
                </a:solidFill>
              </a:rPr>
              <a:t>appear</a:t>
            </a:r>
            <a:r>
              <a:rPr kumimoji="1" lang="zh-CN" altLang="en-US" dirty="0">
                <a:solidFill>
                  <a:srgbClr val="FF0000"/>
                </a:solidFill>
              </a:rPr>
              <a:t> </a:t>
            </a:r>
            <a:r>
              <a:rPr kumimoji="1" lang="en-US" altLang="zh-CN" dirty="0">
                <a:solidFill>
                  <a:srgbClr val="FF0000"/>
                </a:solidFill>
              </a:rPr>
              <a:t>in</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generalization</a:t>
            </a:r>
            <a:r>
              <a:rPr kumimoji="1" lang="zh-CN" altLang="en-US" dirty="0">
                <a:solidFill>
                  <a:srgbClr val="FF0000"/>
                </a:solidFill>
              </a:rPr>
              <a:t> </a:t>
            </a:r>
            <a:r>
              <a:rPr kumimoji="1" lang="en-US" altLang="zh-CN" dirty="0">
                <a:solidFill>
                  <a:srgbClr val="FF0000"/>
                </a:solidFill>
              </a:rPr>
              <a:t>bound?</a:t>
            </a:r>
          </a:p>
          <a:p>
            <a:pPr marL="742950" lvl="1" indent="-285750">
              <a:buFont typeface="Wingdings" pitchFamily="2" charset="2"/>
              <a:buChar char="Ø"/>
            </a:pPr>
            <a:r>
              <a:rPr kumimoji="1" lang="en-US" altLang="zh-CN" dirty="0">
                <a:solidFill>
                  <a:srgbClr val="FF0000"/>
                </a:solidFill>
              </a:rPr>
              <a:t>Generalization</a:t>
            </a:r>
            <a:r>
              <a:rPr kumimoji="1" lang="zh-CN" altLang="en-US" dirty="0">
                <a:solidFill>
                  <a:srgbClr val="FF0000"/>
                </a:solidFill>
              </a:rPr>
              <a:t> </a:t>
            </a:r>
            <a:r>
              <a:rPr kumimoji="1" lang="en-US" altLang="zh-CN" dirty="0">
                <a:solidFill>
                  <a:srgbClr val="FF0000"/>
                </a:solidFill>
              </a:rPr>
              <a:t>is</a:t>
            </a:r>
            <a:r>
              <a:rPr kumimoji="1" lang="zh-CN" altLang="en-US" dirty="0">
                <a:solidFill>
                  <a:srgbClr val="FF0000"/>
                </a:solidFill>
              </a:rPr>
              <a:t> </a:t>
            </a:r>
            <a:r>
              <a:rPr kumimoji="1" lang="en-US" altLang="zh-CN" dirty="0">
                <a:solidFill>
                  <a:srgbClr val="FF0000"/>
                </a:solidFill>
              </a:rPr>
              <a:t>about</a:t>
            </a:r>
            <a:r>
              <a:rPr kumimoji="1" lang="zh-CN" altLang="en-US" dirty="0">
                <a:solidFill>
                  <a:srgbClr val="FF0000"/>
                </a:solidFill>
              </a:rPr>
              <a:t> </a:t>
            </a:r>
            <a:r>
              <a:rPr kumimoji="1" lang="en-US" altLang="zh-CN" dirty="0">
                <a:solidFill>
                  <a:srgbClr val="FF0000"/>
                </a:solidFill>
              </a:rPr>
              <a:t>math</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function</a:t>
            </a:r>
            <a:r>
              <a:rPr kumimoji="1" lang="zh-CN" altLang="en-US" dirty="0">
                <a:solidFill>
                  <a:srgbClr val="FF0000"/>
                </a:solidFill>
              </a:rPr>
              <a:t> </a:t>
            </a:r>
            <a:r>
              <a:rPr kumimoji="1" lang="en-US" altLang="zh-CN" dirty="0">
                <a:solidFill>
                  <a:srgbClr val="FF0000"/>
                </a:solidFill>
              </a:rPr>
              <a:t>of</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model)</a:t>
            </a:r>
            <a:r>
              <a:rPr kumimoji="1" lang="zh-CN" altLang="en-US" dirty="0">
                <a:solidFill>
                  <a:srgbClr val="FF0000"/>
                </a:solidFill>
              </a:rPr>
              <a:t>  </a:t>
            </a:r>
            <a:r>
              <a:rPr kumimoji="1" lang="en-US" altLang="zh-CN" dirty="0">
                <a:solidFill>
                  <a:srgbClr val="FF0000"/>
                </a:solidFill>
              </a:rPr>
              <a:t>or</a:t>
            </a:r>
            <a:r>
              <a:rPr kumimoji="1" lang="zh-CN" altLang="en-US" dirty="0">
                <a:solidFill>
                  <a:srgbClr val="FF0000"/>
                </a:solidFill>
              </a:rPr>
              <a:t> </a:t>
            </a:r>
            <a:r>
              <a:rPr kumimoji="1" lang="en-US" altLang="zh-CN" dirty="0">
                <a:solidFill>
                  <a:srgbClr val="FF0000"/>
                </a:solidFill>
              </a:rPr>
              <a:t>knowledge?</a:t>
            </a:r>
            <a:endParaRPr kumimoji="1" lang="zh-CN" altLang="en-US" dirty="0">
              <a:solidFill>
                <a:srgbClr val="FF0000"/>
              </a:solidFill>
            </a:endParaRPr>
          </a:p>
        </p:txBody>
      </p:sp>
    </p:spTree>
    <p:extLst>
      <p:ext uri="{BB962C8B-B14F-4D97-AF65-F5344CB8AC3E}">
        <p14:creationId xmlns:p14="http://schemas.microsoft.com/office/powerpoint/2010/main" val="1654003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0B01CE-52E0-3176-4353-AF61243D7A48}"/>
              </a:ext>
            </a:extLst>
          </p:cNvPr>
          <p:cNvSpPr>
            <a:spLocks noGrp="1"/>
          </p:cNvSpPr>
          <p:nvPr>
            <p:ph type="title"/>
          </p:nvPr>
        </p:nvSpPr>
        <p:spPr/>
        <p:txBody>
          <a:bodyPr/>
          <a:lstStyle/>
          <a:p>
            <a:r>
              <a:rPr kumimoji="1" lang="en-US" altLang="zh-CN" dirty="0"/>
              <a:t>Deep</a:t>
            </a:r>
            <a:r>
              <a:rPr kumimoji="1" lang="zh-CN" altLang="en-US" dirty="0"/>
              <a:t> </a:t>
            </a:r>
            <a:r>
              <a:rPr kumimoji="1" lang="en-US" altLang="zh-CN" dirty="0"/>
              <a:t>Neural</a:t>
            </a:r>
            <a:r>
              <a:rPr kumimoji="1" lang="zh-CN" altLang="en-US" dirty="0"/>
              <a:t> </a:t>
            </a:r>
            <a:r>
              <a:rPr kumimoji="1" lang="en-US" altLang="zh-CN" dirty="0"/>
              <a:t>Networks</a:t>
            </a:r>
            <a:endParaRPr kumimoji="1" lang="zh-CN" altLang="en-US" dirty="0"/>
          </a:p>
        </p:txBody>
      </p:sp>
      <p:sp>
        <p:nvSpPr>
          <p:cNvPr id="4" name="文本框 3">
            <a:extLst>
              <a:ext uri="{FF2B5EF4-FFF2-40B4-BE49-F238E27FC236}">
                <a16:creationId xmlns:a16="http://schemas.microsoft.com/office/drawing/2014/main" id="{9B8D8626-EF0C-37C0-BE8C-D0CB72056030}"/>
              </a:ext>
            </a:extLst>
          </p:cNvPr>
          <p:cNvSpPr txBox="1"/>
          <p:nvPr/>
        </p:nvSpPr>
        <p:spPr>
          <a:xfrm>
            <a:off x="514055" y="5958462"/>
            <a:ext cx="10503260" cy="307777"/>
          </a:xfrm>
          <a:prstGeom prst="rect">
            <a:avLst/>
          </a:prstGeom>
          <a:noFill/>
        </p:spPr>
        <p:txBody>
          <a:bodyPr wrap="none" rtlCol="0">
            <a:spAutoFit/>
          </a:bodyPr>
          <a:lstStyle/>
          <a:p>
            <a:r>
              <a:rPr kumimoji="1" lang="en-AU" altLang="zh-CN" sz="1400" dirty="0"/>
              <a:t>https://</a:t>
            </a:r>
            <a:r>
              <a:rPr kumimoji="1" lang="en-AU" altLang="zh-CN" sz="1400" dirty="0" err="1"/>
              <a:t>www.asimovinstitute.org</a:t>
            </a:r>
            <a:r>
              <a:rPr kumimoji="1" lang="en-AU" altLang="zh-CN" sz="1400" dirty="0"/>
              <a:t>/neural-network-zoo/</a:t>
            </a:r>
            <a:r>
              <a:rPr kumimoji="1" lang="en-US" altLang="zh-CN" sz="1400" dirty="0"/>
              <a:t>;</a:t>
            </a:r>
            <a:r>
              <a:rPr kumimoji="1" lang="en-AU" altLang="zh-CN" sz="1400" dirty="0"/>
              <a:t> https://</a:t>
            </a:r>
            <a:r>
              <a:rPr kumimoji="1" lang="en-AU" altLang="zh-CN" sz="1400" dirty="0" err="1"/>
              <a:t>developer.ibm.com</a:t>
            </a:r>
            <a:r>
              <a:rPr kumimoji="1" lang="en-AU" altLang="zh-CN" sz="1400" dirty="0"/>
              <a:t>/articles/cc-machine-learning-deep-learning-architectures/</a:t>
            </a:r>
            <a:endParaRPr kumimoji="1" lang="zh-CN" altLang="en-US" sz="1400" dirty="0"/>
          </a:p>
        </p:txBody>
      </p:sp>
      <p:pic>
        <p:nvPicPr>
          <p:cNvPr id="5" name="图片 4">
            <a:extLst>
              <a:ext uri="{FF2B5EF4-FFF2-40B4-BE49-F238E27FC236}">
                <a16:creationId xmlns:a16="http://schemas.microsoft.com/office/drawing/2014/main" id="{827C1A91-B2A6-2048-28E7-FBB1EA3935BD}"/>
              </a:ext>
            </a:extLst>
          </p:cNvPr>
          <p:cNvPicPr>
            <a:picLocks noChangeAspect="1"/>
          </p:cNvPicPr>
          <p:nvPr/>
        </p:nvPicPr>
        <p:blipFill>
          <a:blip r:embed="rId2"/>
          <a:stretch>
            <a:fillRect/>
          </a:stretch>
        </p:blipFill>
        <p:spPr>
          <a:xfrm>
            <a:off x="335360" y="899538"/>
            <a:ext cx="6054890" cy="4824668"/>
          </a:xfrm>
          <a:prstGeom prst="rect">
            <a:avLst/>
          </a:prstGeom>
        </p:spPr>
      </p:pic>
      <p:pic>
        <p:nvPicPr>
          <p:cNvPr id="6" name="图片 5">
            <a:extLst>
              <a:ext uri="{FF2B5EF4-FFF2-40B4-BE49-F238E27FC236}">
                <a16:creationId xmlns:a16="http://schemas.microsoft.com/office/drawing/2014/main" id="{ABED30D7-CCB7-87FA-F3FC-3867353FEDCC}"/>
              </a:ext>
            </a:extLst>
          </p:cNvPr>
          <p:cNvPicPr>
            <a:picLocks noChangeAspect="1"/>
          </p:cNvPicPr>
          <p:nvPr/>
        </p:nvPicPr>
        <p:blipFill>
          <a:blip r:embed="rId3"/>
          <a:stretch>
            <a:fillRect/>
          </a:stretch>
        </p:blipFill>
        <p:spPr>
          <a:xfrm>
            <a:off x="6240016" y="1051387"/>
            <a:ext cx="5616624" cy="4672819"/>
          </a:xfrm>
          <a:prstGeom prst="rect">
            <a:avLst/>
          </a:prstGeom>
        </p:spPr>
      </p:pic>
    </p:spTree>
    <p:extLst>
      <p:ext uri="{BB962C8B-B14F-4D97-AF65-F5344CB8AC3E}">
        <p14:creationId xmlns:p14="http://schemas.microsoft.com/office/powerpoint/2010/main" val="40296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366D0-CC55-7F20-2F37-2D29F4FE4BF7}"/>
              </a:ext>
            </a:extLst>
          </p:cNvPr>
          <p:cNvSpPr>
            <a:spLocks noGrp="1"/>
          </p:cNvSpPr>
          <p:nvPr>
            <p:ph type="title"/>
          </p:nvPr>
        </p:nvSpPr>
        <p:spPr/>
        <p:txBody>
          <a:bodyPr/>
          <a:lstStyle/>
          <a:p>
            <a:r>
              <a:rPr kumimoji="1" lang="en-US" altLang="zh-CN" dirty="0"/>
              <a:t>How</a:t>
            </a:r>
            <a:r>
              <a:rPr kumimoji="1" lang="zh-CN" altLang="en-US" dirty="0"/>
              <a:t> </a:t>
            </a:r>
            <a:r>
              <a:rPr kumimoji="1" lang="en-US" altLang="zh-CN" dirty="0"/>
              <a:t>to</a:t>
            </a:r>
            <a:r>
              <a:rPr kumimoji="1" lang="zh-CN" altLang="en-US" dirty="0"/>
              <a:t> </a:t>
            </a:r>
            <a:r>
              <a:rPr kumimoji="1" lang="en-US" altLang="zh-CN" dirty="0"/>
              <a:t>visualize</a:t>
            </a:r>
            <a:r>
              <a:rPr kumimoji="1" lang="zh-CN" altLang="en-US" dirty="0"/>
              <a:t> </a:t>
            </a:r>
            <a:r>
              <a:rPr kumimoji="1" lang="en-US" altLang="zh-CN" dirty="0"/>
              <a:t>generalization?</a:t>
            </a:r>
            <a:endParaRPr kumimoji="1" lang="zh-CN" altLang="en-US" dirty="0"/>
          </a:p>
        </p:txBody>
      </p:sp>
      <p:sp>
        <p:nvSpPr>
          <p:cNvPr id="7" name="内容占位符 6">
            <a:extLst>
              <a:ext uri="{FF2B5EF4-FFF2-40B4-BE49-F238E27FC236}">
                <a16:creationId xmlns:a16="http://schemas.microsoft.com/office/drawing/2014/main" id="{CA6C5CA4-7520-46EB-D9A1-BE4EEDC6AAA8}"/>
              </a:ext>
            </a:extLst>
          </p:cNvPr>
          <p:cNvSpPr>
            <a:spLocks noGrp="1"/>
          </p:cNvSpPr>
          <p:nvPr>
            <p:ph idx="1"/>
          </p:nvPr>
        </p:nvSpPr>
        <p:spPr>
          <a:xfrm>
            <a:off x="838200" y="1253331"/>
            <a:ext cx="10515600" cy="1887637"/>
          </a:xfrm>
        </p:spPr>
        <p:txBody>
          <a:bodyPr>
            <a:normAutofit/>
          </a:bodyPr>
          <a:lstStyle/>
          <a:p>
            <a:pPr>
              <a:buFont typeface="Wingdings" pitchFamily="2" charset="2"/>
              <a:buChar char="p"/>
            </a:pPr>
            <a:r>
              <a:rPr lang="zh-CN" altLang="en-US" sz="2000" dirty="0"/>
              <a:t> </a:t>
            </a:r>
            <a:r>
              <a:rPr lang="en-US" altLang="zh-CN" sz="2000" dirty="0"/>
              <a:t>Existing</a:t>
            </a:r>
            <a:r>
              <a:rPr lang="zh-CN" altLang="en-US" sz="2000" dirty="0"/>
              <a:t> </a:t>
            </a:r>
            <a:r>
              <a:rPr lang="en-US" altLang="zh-CN" sz="2000" dirty="0"/>
              <a:t>approaches</a:t>
            </a:r>
          </a:p>
          <a:p>
            <a:pPr lvl="1"/>
            <a:r>
              <a:rPr lang="en-US" altLang="zh-CN" sz="1800" dirty="0"/>
              <a:t>test</a:t>
            </a:r>
            <a:r>
              <a:rPr lang="zh-CN" altLang="en-US" sz="1800" dirty="0"/>
              <a:t> </a:t>
            </a:r>
            <a:r>
              <a:rPr lang="en-US" altLang="zh-CN" sz="1800" dirty="0"/>
              <a:t>error</a:t>
            </a:r>
          </a:p>
          <a:p>
            <a:pPr lvl="1"/>
            <a:r>
              <a:rPr lang="en-US" altLang="zh-CN" sz="1800" dirty="0"/>
              <a:t>Visualization:</a:t>
            </a:r>
            <a:r>
              <a:rPr lang="zh-CN" altLang="en-US" sz="1800" dirty="0"/>
              <a:t> </a:t>
            </a:r>
            <a:r>
              <a:rPr lang="en-US" altLang="zh-CN" sz="1800" dirty="0"/>
              <a:t>loss</a:t>
            </a:r>
            <a:r>
              <a:rPr lang="zh-CN" altLang="en-US" sz="1800" dirty="0"/>
              <a:t> </a:t>
            </a:r>
            <a:r>
              <a:rPr lang="en-US" altLang="zh-CN" sz="1800" dirty="0"/>
              <a:t>landscape,</a:t>
            </a:r>
            <a:r>
              <a:rPr lang="zh-CN" altLang="en-US" sz="1800" dirty="0"/>
              <a:t> </a:t>
            </a:r>
            <a:r>
              <a:rPr lang="en-US" altLang="zh-CN" sz="1800" dirty="0"/>
              <a:t>prediction</a:t>
            </a:r>
            <a:r>
              <a:rPr lang="zh-CN" altLang="en-US" sz="1800" dirty="0"/>
              <a:t> </a:t>
            </a:r>
            <a:r>
              <a:rPr lang="en-US" altLang="zh-CN" sz="1800" dirty="0"/>
              <a:t>attribution,</a:t>
            </a:r>
            <a:r>
              <a:rPr lang="zh-CN" altLang="en-US" sz="1800" dirty="0"/>
              <a:t> </a:t>
            </a:r>
            <a:r>
              <a:rPr lang="en-US" altLang="zh-CN" sz="1800" dirty="0"/>
              <a:t>etc.</a:t>
            </a:r>
          </a:p>
          <a:p>
            <a:pPr lvl="1"/>
            <a:r>
              <a:rPr lang="en-US" altLang="zh-CN" sz="1800" dirty="0"/>
              <a:t>Training</a:t>
            </a:r>
            <a:r>
              <a:rPr lang="zh-CN" altLang="en-US" sz="1800" dirty="0"/>
              <a:t> </a:t>
            </a:r>
            <a:r>
              <a:rPr lang="en-US" altLang="zh-CN" sz="1800" dirty="0"/>
              <a:t>-&gt;</a:t>
            </a:r>
            <a:r>
              <a:rPr lang="zh-CN" altLang="en-US" sz="1800" dirty="0"/>
              <a:t> </a:t>
            </a:r>
            <a:r>
              <a:rPr lang="en-US" altLang="zh-CN" sz="1800" dirty="0"/>
              <a:t>test:</a:t>
            </a:r>
            <a:r>
              <a:rPr lang="zh-CN" altLang="en-US" sz="1800" dirty="0"/>
              <a:t> </a:t>
            </a:r>
            <a:r>
              <a:rPr lang="en-US" altLang="zh-CN" sz="1800" dirty="0"/>
              <a:t>distribution</a:t>
            </a:r>
            <a:r>
              <a:rPr lang="zh-CN" altLang="en-US" sz="1800" dirty="0"/>
              <a:t> </a:t>
            </a:r>
            <a:r>
              <a:rPr lang="en-US" altLang="zh-CN" sz="1800" dirty="0"/>
              <a:t>shift,</a:t>
            </a:r>
            <a:r>
              <a:rPr lang="zh-CN" altLang="en-US" sz="1800" dirty="0"/>
              <a:t> </a:t>
            </a:r>
            <a:r>
              <a:rPr lang="en-US" altLang="zh-CN" sz="1800" dirty="0"/>
              <a:t>out-of-distribution</a:t>
            </a:r>
            <a:r>
              <a:rPr lang="zh-CN" altLang="en-US" sz="1800" dirty="0"/>
              <a:t> </a:t>
            </a:r>
            <a:r>
              <a:rPr lang="en-US" altLang="zh-CN" sz="1800" dirty="0"/>
              <a:t>analysis</a:t>
            </a:r>
          </a:p>
          <a:p>
            <a:pPr lvl="1"/>
            <a:r>
              <a:rPr lang="en-US" altLang="zh-CN" sz="1800" dirty="0"/>
              <a:t>Noisy</a:t>
            </a:r>
            <a:r>
              <a:rPr lang="zh-CN" altLang="en-US" sz="1800" dirty="0"/>
              <a:t> </a:t>
            </a:r>
            <a:r>
              <a:rPr lang="en-US" altLang="zh-CN" sz="1800" dirty="0"/>
              <a:t>labels</a:t>
            </a:r>
            <a:r>
              <a:rPr lang="zh-CN" altLang="en-US" sz="1800" dirty="0"/>
              <a:t> </a:t>
            </a:r>
            <a:r>
              <a:rPr lang="en-US" altLang="zh-CN" sz="1800" dirty="0"/>
              <a:t>in</a:t>
            </a:r>
            <a:r>
              <a:rPr lang="zh-CN" altLang="en-US" sz="1800" dirty="0"/>
              <a:t> </a:t>
            </a:r>
            <a:r>
              <a:rPr lang="en-US" altLang="zh-CN" sz="1800" dirty="0"/>
              <a:t>test</a:t>
            </a:r>
            <a:r>
              <a:rPr lang="zh-CN" altLang="en-US" sz="1800" dirty="0"/>
              <a:t> </a:t>
            </a:r>
            <a:r>
              <a:rPr lang="en-US" altLang="zh-CN" sz="1800" dirty="0"/>
              <a:t>data</a:t>
            </a:r>
            <a:r>
              <a:rPr lang="zh-CN" altLang="en-US" sz="1800" dirty="0"/>
              <a:t> </a:t>
            </a:r>
            <a:r>
              <a:rPr lang="en-US" altLang="zh-CN" sz="1800" dirty="0"/>
              <a:t>–</a:t>
            </a:r>
            <a:r>
              <a:rPr lang="zh-CN" altLang="en-US" sz="1800" dirty="0"/>
              <a:t> </a:t>
            </a:r>
            <a:r>
              <a:rPr lang="en-US" altLang="zh-CN" sz="1800" dirty="0"/>
              <a:t>questioning</a:t>
            </a:r>
            <a:r>
              <a:rPr lang="zh-CN" altLang="en-US" sz="1800" dirty="0"/>
              <a:t> </a:t>
            </a:r>
            <a:r>
              <a:rPr lang="en-US" altLang="zh-CN" sz="1800" dirty="0"/>
              <a:t>data</a:t>
            </a:r>
            <a:r>
              <a:rPr lang="zh-CN" altLang="en-US" sz="1800" dirty="0"/>
              <a:t> </a:t>
            </a:r>
            <a:r>
              <a:rPr lang="en-US" altLang="zh-CN" sz="1800" dirty="0"/>
              <a:t>quality</a:t>
            </a:r>
            <a:r>
              <a:rPr lang="zh-CN" altLang="en-US" sz="1800" dirty="0"/>
              <a:t> </a:t>
            </a:r>
            <a:r>
              <a:rPr lang="en-US" altLang="zh-CN" sz="1800" dirty="0"/>
              <a:t>and</a:t>
            </a:r>
            <a:r>
              <a:rPr lang="zh-CN" altLang="en-US" sz="1800" dirty="0"/>
              <a:t> </a:t>
            </a:r>
            <a:r>
              <a:rPr lang="en-US" altLang="zh-CN" sz="1800" dirty="0"/>
              <a:t>reliable</a:t>
            </a:r>
            <a:r>
              <a:rPr lang="zh-CN" altLang="en-US" sz="1800" dirty="0"/>
              <a:t> </a:t>
            </a:r>
            <a:r>
              <a:rPr lang="en-US" altLang="zh-CN" sz="1800" dirty="0"/>
              <a:t>evaluation</a:t>
            </a:r>
            <a:endParaRPr lang="zh-CN" altLang="en-US" sz="1800" dirty="0"/>
          </a:p>
        </p:txBody>
      </p:sp>
      <p:sp>
        <p:nvSpPr>
          <p:cNvPr id="8" name="文本框 7">
            <a:extLst>
              <a:ext uri="{FF2B5EF4-FFF2-40B4-BE49-F238E27FC236}">
                <a16:creationId xmlns:a16="http://schemas.microsoft.com/office/drawing/2014/main" id="{B2948642-8056-B0F2-D7AA-0009FACDE4B6}"/>
              </a:ext>
            </a:extLst>
          </p:cNvPr>
          <p:cNvSpPr txBox="1"/>
          <p:nvPr/>
        </p:nvSpPr>
        <p:spPr>
          <a:xfrm>
            <a:off x="838200" y="3217168"/>
            <a:ext cx="8570168" cy="2031325"/>
          </a:xfrm>
          <a:prstGeom prst="rect">
            <a:avLst/>
          </a:prstGeom>
          <a:noFill/>
        </p:spPr>
        <p:txBody>
          <a:bodyPr wrap="square">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The</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remaining</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questions:</a:t>
            </a:r>
            <a:r>
              <a:rPr kumimoji="1" lang="zh-CN" altLang="en-US" b="1" dirty="0">
                <a:latin typeface="Microsoft YaHei" panose="020B0503020204020204" pitchFamily="34" charset="-122"/>
                <a:ea typeface="Microsoft YaHei" panose="020B0503020204020204" pitchFamily="34" charset="-122"/>
              </a:rPr>
              <a:t> </a:t>
            </a:r>
            <a:endParaRPr kumimoji="1" lang="en-US" altLang="zh-CN" b="1" dirty="0">
              <a:latin typeface="Microsoft YaHei" panose="020B0503020204020204" pitchFamily="34" charset="-122"/>
              <a:ea typeface="Microsoft YaHei" panose="020B0503020204020204" pitchFamily="34" charset="-122"/>
            </a:endParaRPr>
          </a:p>
          <a:p>
            <a:pPr marL="742950" lvl="1" indent="-285750">
              <a:buFont typeface="Wingdings" pitchFamily="2" charset="2"/>
              <a:buChar char="p"/>
            </a:pPr>
            <a:r>
              <a:rPr kumimoji="1" lang="en-US" altLang="zh-CN" b="1" dirty="0">
                <a:solidFill>
                  <a:srgbClr val="FF0000"/>
                </a:solidFill>
                <a:latin typeface="Microsoft YaHei" panose="020B0503020204020204" pitchFamily="34" charset="-122"/>
                <a:ea typeface="Microsoft YaHei" panose="020B0503020204020204" pitchFamily="34" charset="-122"/>
              </a:rPr>
              <a:t>how</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generalization</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happens?</a:t>
            </a:r>
          </a:p>
          <a:p>
            <a:pPr marL="742950" lvl="1" indent="-285750">
              <a:buFont typeface="Wingdings" pitchFamily="2" charset="2"/>
              <a:buChar char="p"/>
            </a:pPr>
            <a:r>
              <a:rPr kumimoji="1" lang="en-US" altLang="zh-CN" b="1" dirty="0">
                <a:solidFill>
                  <a:srgbClr val="FF0000"/>
                </a:solidFill>
                <a:latin typeface="Microsoft YaHei" panose="020B0503020204020204" pitchFamily="34" charset="-122"/>
                <a:ea typeface="Microsoft YaHei" panose="020B0503020204020204" pitchFamily="34" charset="-122"/>
              </a:rPr>
              <a:t>Math</a:t>
            </a:r>
            <a:r>
              <a:rPr kumimoji="1" lang="zh-CN" altLang="en-US" b="1" dirty="0">
                <a:solidFill>
                  <a:srgbClr val="FF0000"/>
                </a:solidFill>
                <a:latin typeface="Microsoft YaHei" panose="020B0503020204020204" pitchFamily="34" charset="-122"/>
                <a:ea typeface="Microsoft YaHei" panose="020B0503020204020204" pitchFamily="34" charset="-122"/>
              </a:rPr>
              <a:t> ≠ </a:t>
            </a:r>
            <a:r>
              <a:rPr kumimoji="1" lang="en-US" altLang="zh-CN" b="1" dirty="0">
                <a:solidFill>
                  <a:srgbClr val="FF0000"/>
                </a:solidFill>
                <a:latin typeface="Microsoft YaHei" panose="020B0503020204020204" pitchFamily="34" charset="-122"/>
                <a:ea typeface="Microsoft YaHei" panose="020B0503020204020204" pitchFamily="34" charset="-122"/>
              </a:rPr>
              <a:t>Knowledge</a:t>
            </a:r>
          </a:p>
          <a:p>
            <a:pPr marL="742950" lvl="1" indent="-285750">
              <a:buFont typeface="Wingdings" pitchFamily="2" charset="2"/>
              <a:buChar char="p"/>
            </a:pPr>
            <a:r>
              <a:rPr kumimoji="1" lang="en-US" altLang="zh-CN" b="1" dirty="0">
                <a:solidFill>
                  <a:srgbClr val="FF0000"/>
                </a:solidFill>
                <a:latin typeface="Microsoft YaHei" panose="020B0503020204020204" pitchFamily="34" charset="-122"/>
                <a:ea typeface="Microsoft YaHei" panose="020B0503020204020204" pitchFamily="34" charset="-122"/>
              </a:rPr>
              <a:t>Computation</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finding</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patterns</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or</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understanding</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the</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underlying</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knowledge</a:t>
            </a:r>
          </a:p>
          <a:p>
            <a:pPr marL="742950" lvl="1" indent="-285750">
              <a:buFont typeface="Wingdings" pitchFamily="2" charset="2"/>
              <a:buChar char="p"/>
            </a:pPr>
            <a:r>
              <a:rPr kumimoji="1" lang="en-US" altLang="zh-CN" b="1" dirty="0">
                <a:solidFill>
                  <a:srgbClr val="FF0000"/>
                </a:solidFill>
                <a:latin typeface="Microsoft YaHei" panose="020B0503020204020204" pitchFamily="34" charset="-122"/>
                <a:ea typeface="Microsoft YaHei" panose="020B0503020204020204" pitchFamily="34" charset="-122"/>
              </a:rPr>
              <a:t>What</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is</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the</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relation</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of</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computational</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generalization</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to</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human</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behavior?</a:t>
            </a:r>
          </a:p>
        </p:txBody>
      </p:sp>
    </p:spTree>
    <p:extLst>
      <p:ext uri="{BB962C8B-B14F-4D97-AF65-F5344CB8AC3E}">
        <p14:creationId xmlns:p14="http://schemas.microsoft.com/office/powerpoint/2010/main" val="242638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6846C-688B-7DEE-6499-BEC5CE10ED2B}"/>
              </a:ext>
            </a:extLst>
          </p:cNvPr>
          <p:cNvSpPr>
            <a:spLocks noGrp="1"/>
          </p:cNvSpPr>
          <p:nvPr>
            <p:ph type="title"/>
          </p:nvPr>
        </p:nvSpPr>
        <p:spPr/>
        <p:txBody>
          <a:bodyPr/>
          <a:lstStyle/>
          <a:p>
            <a:r>
              <a:rPr kumimoji="1" lang="en-US" altLang="zh-CN" dirty="0"/>
              <a:t>Cognitive</a:t>
            </a:r>
            <a:r>
              <a:rPr kumimoji="1" lang="zh-CN" altLang="en-US" dirty="0"/>
              <a:t> </a:t>
            </a:r>
            <a:r>
              <a:rPr kumimoji="1" lang="en-US" altLang="zh-CN" dirty="0"/>
              <a:t>Mechanism</a:t>
            </a:r>
            <a:endParaRPr kumimoji="1" lang="zh-CN" altLang="en-US" dirty="0"/>
          </a:p>
        </p:txBody>
      </p:sp>
      <p:pic>
        <p:nvPicPr>
          <p:cNvPr id="5" name="clip-多功能神经元" descr="clip-多功能神经元">
            <a:hlinkClick r:id="" action="ppaction://media"/>
            <a:extLst>
              <a:ext uri="{FF2B5EF4-FFF2-40B4-BE49-F238E27FC236}">
                <a16:creationId xmlns:a16="http://schemas.microsoft.com/office/drawing/2014/main" id="{97BB2F06-B6B2-1266-78C6-D23C8191CD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48328" y="3402857"/>
            <a:ext cx="2392966" cy="2409700"/>
          </a:xfrm>
          <a:prstGeom prst="rect">
            <a:avLst/>
          </a:prstGeom>
        </p:spPr>
      </p:pic>
      <p:sp>
        <p:nvSpPr>
          <p:cNvPr id="6" name="Rectangle 1">
            <a:extLst>
              <a:ext uri="{FF2B5EF4-FFF2-40B4-BE49-F238E27FC236}">
                <a16:creationId xmlns:a16="http://schemas.microsoft.com/office/drawing/2014/main" id="{4582A5BB-91E8-2D92-1ADC-71003262319B}"/>
              </a:ext>
            </a:extLst>
          </p:cNvPr>
          <p:cNvSpPr/>
          <p:nvPr/>
        </p:nvSpPr>
        <p:spPr>
          <a:xfrm>
            <a:off x="2279576" y="4452975"/>
            <a:ext cx="4606839" cy="369332"/>
          </a:xfrm>
          <a:prstGeom prst="rect">
            <a:avLst/>
          </a:prstGeom>
        </p:spPr>
        <p:txBody>
          <a:bodyPr wrap="none">
            <a:spAutoFit/>
          </a:bodyPr>
          <a:lstStyle/>
          <a:p>
            <a:r>
              <a:rPr lang="en-US" altLang="zh-CN" dirty="0" err="1"/>
              <a:t>OpenAI</a:t>
            </a:r>
            <a:r>
              <a:rPr lang="zh-CN" altLang="en-US" dirty="0"/>
              <a:t> </a:t>
            </a:r>
            <a:r>
              <a:rPr lang="en-US" altLang="zh-CN" dirty="0"/>
              <a:t>reveals</a:t>
            </a:r>
            <a:r>
              <a:rPr lang="zh-CN" altLang="en-US" dirty="0"/>
              <a:t> </a:t>
            </a:r>
            <a:r>
              <a:rPr lang="en-US" altLang="zh-CN" dirty="0"/>
              <a:t>the</a:t>
            </a:r>
            <a:r>
              <a:rPr lang="zh-CN" altLang="en-US" dirty="0"/>
              <a:t> </a:t>
            </a:r>
            <a:r>
              <a:rPr lang="en-US" altLang="zh-CN" dirty="0"/>
              <a:t>multimodal</a:t>
            </a:r>
            <a:r>
              <a:rPr lang="zh-CN" altLang="en-US" dirty="0"/>
              <a:t> </a:t>
            </a:r>
            <a:r>
              <a:rPr lang="en-US" altLang="zh-CN" dirty="0"/>
              <a:t>neurons</a:t>
            </a:r>
            <a:r>
              <a:rPr lang="zh-CN" altLang="en-US" dirty="0"/>
              <a:t> </a:t>
            </a:r>
            <a:r>
              <a:rPr lang="en-US" altLang="zh-CN" dirty="0"/>
              <a:t>in</a:t>
            </a:r>
            <a:r>
              <a:rPr lang="zh-CN" altLang="en-US" dirty="0"/>
              <a:t> </a:t>
            </a:r>
            <a:r>
              <a:rPr lang="en-US" altLang="zh-CN" dirty="0"/>
              <a:t>CLIP</a:t>
            </a:r>
            <a:endParaRPr lang="en-US" dirty="0"/>
          </a:p>
        </p:txBody>
      </p:sp>
      <p:sp>
        <p:nvSpPr>
          <p:cNvPr id="8" name="文本框 7">
            <a:extLst>
              <a:ext uri="{FF2B5EF4-FFF2-40B4-BE49-F238E27FC236}">
                <a16:creationId xmlns:a16="http://schemas.microsoft.com/office/drawing/2014/main" id="{148F7FA8-3901-B735-CF80-F04101E5E7A2}"/>
              </a:ext>
            </a:extLst>
          </p:cNvPr>
          <p:cNvSpPr txBox="1"/>
          <p:nvPr/>
        </p:nvSpPr>
        <p:spPr>
          <a:xfrm>
            <a:off x="1630841" y="5949280"/>
            <a:ext cx="6884257" cy="307777"/>
          </a:xfrm>
          <a:prstGeom prst="rect">
            <a:avLst/>
          </a:prstGeom>
          <a:noFill/>
        </p:spPr>
        <p:txBody>
          <a:bodyPr wrap="none" rtlCol="0">
            <a:spAutoFit/>
          </a:bodyPr>
          <a:lstStyle/>
          <a:p>
            <a:r>
              <a:rPr kumimoji="1" lang="en-AU" altLang="zh-CN" sz="1400" dirty="0">
                <a:latin typeface="Microsoft YaHei" panose="020B0503020204020204" pitchFamily="34" charset="-122"/>
                <a:ea typeface="Microsoft YaHei" panose="020B0503020204020204" pitchFamily="34" charset="-122"/>
              </a:rPr>
              <a:t>https://</a:t>
            </a:r>
            <a:r>
              <a:rPr kumimoji="1" lang="en-AU" altLang="zh-CN" sz="1400" dirty="0" err="1">
                <a:latin typeface="Microsoft YaHei" panose="020B0503020204020204" pitchFamily="34" charset="-122"/>
                <a:ea typeface="Microsoft YaHei" panose="020B0503020204020204" pitchFamily="34" charset="-122"/>
              </a:rPr>
              <a:t>openai.com</a:t>
            </a:r>
            <a:r>
              <a:rPr kumimoji="1" lang="en-AU" altLang="zh-CN" sz="1400" dirty="0">
                <a:latin typeface="Microsoft YaHei" panose="020B0503020204020204" pitchFamily="34" charset="-122"/>
                <a:ea typeface="Microsoft YaHei" panose="020B0503020204020204" pitchFamily="34" charset="-122"/>
              </a:rPr>
              <a:t>/blog/multimodal-neurons/</a:t>
            </a:r>
            <a:r>
              <a:rPr kumimoji="1" lang="en-US" altLang="zh-CN" sz="1400" dirty="0">
                <a:latin typeface="Microsoft YaHei" panose="020B0503020204020204" pitchFamily="34" charset="-122"/>
                <a:ea typeface="Microsoft YaHei" panose="020B0503020204020204" pitchFamily="34" charset="-122"/>
              </a:rPr>
              <a:t>; https://</a:t>
            </a:r>
            <a:r>
              <a:rPr kumimoji="1" lang="en-US" altLang="zh-CN" sz="1400" dirty="0" err="1">
                <a:latin typeface="Microsoft YaHei" panose="020B0503020204020204" pitchFamily="34" charset="-122"/>
                <a:ea typeface="Microsoft YaHei" panose="020B0503020204020204" pitchFamily="34" charset="-122"/>
              </a:rPr>
              <a:t>openai.com</a:t>
            </a:r>
            <a:r>
              <a:rPr kumimoji="1" lang="en-US" altLang="zh-CN" sz="1400" dirty="0">
                <a:latin typeface="Microsoft YaHei" panose="020B0503020204020204" pitchFamily="34" charset="-122"/>
                <a:ea typeface="Microsoft YaHei" panose="020B0503020204020204" pitchFamily="34" charset="-122"/>
              </a:rPr>
              <a:t>/blog/clip/</a:t>
            </a:r>
            <a:endParaRPr kumimoji="1" lang="zh-CN" altLang="en-US" sz="14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449CC6F8-D79D-B633-F21F-CB21CCD0302D}"/>
              </a:ext>
            </a:extLst>
          </p:cNvPr>
          <p:cNvPicPr>
            <a:picLocks noChangeAspect="1"/>
          </p:cNvPicPr>
          <p:nvPr/>
        </p:nvPicPr>
        <p:blipFill>
          <a:blip r:embed="rId5"/>
          <a:stretch>
            <a:fillRect/>
          </a:stretch>
        </p:blipFill>
        <p:spPr>
          <a:xfrm>
            <a:off x="1322592" y="1219602"/>
            <a:ext cx="7152726" cy="2713454"/>
          </a:xfrm>
          <a:prstGeom prst="rect">
            <a:avLst/>
          </a:prstGeom>
        </p:spPr>
      </p:pic>
      <p:pic>
        <p:nvPicPr>
          <p:cNvPr id="22530" name="Picture 2" descr="CLIP: Connecting Text and Images">
            <a:extLst>
              <a:ext uri="{FF2B5EF4-FFF2-40B4-BE49-F238E27FC236}">
                <a16:creationId xmlns:a16="http://schemas.microsoft.com/office/drawing/2014/main" id="{795610C0-B0C8-B21B-FB57-9189990AD8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4303" y="1096205"/>
            <a:ext cx="1442061" cy="1916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39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remove" display="0">
                  <p:stCondLst>
                    <p:cond delay="indefinite"/>
                  </p:stCondLst>
                </p:cTn>
                <p:tgtEl>
                  <p:spTgt spid="5"/>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6846C-688B-7DEE-6499-BEC5CE10ED2B}"/>
              </a:ext>
            </a:extLst>
          </p:cNvPr>
          <p:cNvSpPr>
            <a:spLocks noGrp="1"/>
          </p:cNvSpPr>
          <p:nvPr>
            <p:ph type="title"/>
          </p:nvPr>
        </p:nvSpPr>
        <p:spPr/>
        <p:txBody>
          <a:bodyPr/>
          <a:lstStyle/>
          <a:p>
            <a:r>
              <a:rPr kumimoji="1" lang="en-US" altLang="zh-CN" dirty="0"/>
              <a:t>Cognitive</a:t>
            </a:r>
            <a:r>
              <a:rPr kumimoji="1" lang="zh-CN" altLang="en-US" dirty="0"/>
              <a:t> </a:t>
            </a:r>
            <a:r>
              <a:rPr kumimoji="1" lang="en-US" altLang="zh-CN" dirty="0"/>
              <a:t>Mechanism</a:t>
            </a:r>
            <a:endParaRPr kumimoji="1" lang="zh-CN" altLang="en-US" dirty="0"/>
          </a:p>
        </p:txBody>
      </p:sp>
      <p:sp>
        <p:nvSpPr>
          <p:cNvPr id="8" name="文本框 7">
            <a:extLst>
              <a:ext uri="{FF2B5EF4-FFF2-40B4-BE49-F238E27FC236}">
                <a16:creationId xmlns:a16="http://schemas.microsoft.com/office/drawing/2014/main" id="{148F7FA8-3901-B735-CF80-F04101E5E7A2}"/>
              </a:ext>
            </a:extLst>
          </p:cNvPr>
          <p:cNvSpPr txBox="1"/>
          <p:nvPr/>
        </p:nvSpPr>
        <p:spPr>
          <a:xfrm>
            <a:off x="1127448" y="5894600"/>
            <a:ext cx="8575681" cy="307777"/>
          </a:xfrm>
          <a:prstGeom prst="rect">
            <a:avLst/>
          </a:prstGeom>
          <a:noFill/>
        </p:spPr>
        <p:txBody>
          <a:bodyPr wrap="none" rtlCol="0">
            <a:spAutoFit/>
          </a:bodyPr>
          <a:lstStyle/>
          <a:p>
            <a:r>
              <a:rPr lang="en-AU" altLang="zh-CN" sz="1400" dirty="0">
                <a:latin typeface="Microsoft YaHei" panose="020B0503020204020204" pitchFamily="34" charset="-122"/>
                <a:ea typeface="Microsoft YaHei" panose="020B0503020204020204" pitchFamily="34" charset="-122"/>
              </a:rPr>
              <a:t>Ritter</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al.</a:t>
            </a:r>
            <a:r>
              <a:rPr lang="zh-CN" altLang="en-US" sz="1400" dirty="0">
                <a:latin typeface="Microsoft YaHei" panose="020B0503020204020204" pitchFamily="34" charset="-122"/>
                <a:ea typeface="Microsoft YaHei" panose="020B0503020204020204" pitchFamily="34" charset="-122"/>
              </a:rPr>
              <a:t> </a:t>
            </a:r>
            <a:r>
              <a:rPr lang="en-AU" altLang="zh-CN" sz="1400" dirty="0">
                <a:latin typeface="Microsoft YaHei" panose="020B0503020204020204" pitchFamily="34" charset="-122"/>
                <a:ea typeface="Microsoft YaHei" panose="020B0503020204020204" pitchFamily="34" charset="-122"/>
              </a:rPr>
              <a:t>Cognitive Psychology for Deep Neural Networks: A Shape Bias Case Study</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ICML,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2017</a:t>
            </a:r>
            <a:endParaRPr kumimoji="1" lang="zh-CN" altLang="en-US" sz="14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AC93B1B7-1715-BE64-BD4E-D524E19CF6F9}"/>
              </a:ext>
            </a:extLst>
          </p:cNvPr>
          <p:cNvPicPr>
            <a:picLocks noChangeAspect="1"/>
          </p:cNvPicPr>
          <p:nvPr/>
        </p:nvPicPr>
        <p:blipFill>
          <a:blip r:embed="rId3"/>
          <a:stretch>
            <a:fillRect/>
          </a:stretch>
        </p:blipFill>
        <p:spPr>
          <a:xfrm>
            <a:off x="3465404" y="1124744"/>
            <a:ext cx="3899768" cy="3681962"/>
          </a:xfrm>
          <a:prstGeom prst="rect">
            <a:avLst/>
          </a:prstGeom>
        </p:spPr>
      </p:pic>
      <p:sp>
        <p:nvSpPr>
          <p:cNvPr id="4" name="文本框 3">
            <a:extLst>
              <a:ext uri="{FF2B5EF4-FFF2-40B4-BE49-F238E27FC236}">
                <a16:creationId xmlns:a16="http://schemas.microsoft.com/office/drawing/2014/main" id="{DB8FA780-3AD6-F8D3-E8D7-3DEB0B901673}"/>
              </a:ext>
            </a:extLst>
          </p:cNvPr>
          <p:cNvSpPr txBox="1"/>
          <p:nvPr/>
        </p:nvSpPr>
        <p:spPr>
          <a:xfrm>
            <a:off x="3018478" y="4981321"/>
            <a:ext cx="4793620" cy="369332"/>
          </a:xfrm>
          <a:prstGeom prst="rect">
            <a:avLst/>
          </a:prstGeom>
          <a:noFill/>
        </p:spPr>
        <p:txBody>
          <a:bodyPr wrap="none" rtlCol="0">
            <a:spAutoFit/>
          </a:bodyPr>
          <a:lstStyle/>
          <a:p>
            <a:r>
              <a:rPr lang="en-AU" altLang="zh-CN" dirty="0"/>
              <a:t>cognitive psychology</a:t>
            </a:r>
            <a:r>
              <a:rPr lang="zh-CN" altLang="en-US" dirty="0"/>
              <a:t> </a:t>
            </a:r>
            <a:r>
              <a:rPr lang="en-US" altLang="zh-CN" dirty="0"/>
              <a:t>inspired</a:t>
            </a:r>
            <a:r>
              <a:rPr lang="zh-CN" altLang="en-US" dirty="0"/>
              <a:t> </a:t>
            </a:r>
            <a:r>
              <a:rPr lang="en-US" altLang="zh-CN" dirty="0"/>
              <a:t>evaluation</a:t>
            </a:r>
            <a:r>
              <a:rPr lang="zh-CN" altLang="en-US" dirty="0"/>
              <a:t> </a:t>
            </a:r>
            <a:r>
              <a:rPr lang="en-US" altLang="zh-CN" dirty="0"/>
              <a:t>of</a:t>
            </a:r>
            <a:r>
              <a:rPr lang="zh-CN" altLang="en-US" dirty="0"/>
              <a:t> </a:t>
            </a:r>
            <a:r>
              <a:rPr lang="en-US" altLang="zh-CN" dirty="0"/>
              <a:t>DNNs</a:t>
            </a:r>
            <a:endParaRPr kumimoji="1" lang="zh-CN" altLang="en-US" dirty="0"/>
          </a:p>
        </p:txBody>
      </p:sp>
      <p:sp>
        <p:nvSpPr>
          <p:cNvPr id="7" name="文本框 6">
            <a:extLst>
              <a:ext uri="{FF2B5EF4-FFF2-40B4-BE49-F238E27FC236}">
                <a16:creationId xmlns:a16="http://schemas.microsoft.com/office/drawing/2014/main" id="{1DB964D3-8900-72E4-29DE-171ECF7555D0}"/>
              </a:ext>
            </a:extLst>
          </p:cNvPr>
          <p:cNvSpPr txBox="1"/>
          <p:nvPr/>
        </p:nvSpPr>
        <p:spPr>
          <a:xfrm>
            <a:off x="7682763" y="2269903"/>
            <a:ext cx="3093757" cy="646331"/>
          </a:xfrm>
          <a:prstGeom prst="rect">
            <a:avLst/>
          </a:prstGeom>
          <a:noFill/>
        </p:spPr>
        <p:txBody>
          <a:bodyPr wrap="square" rtlCol="0">
            <a:spAutoFit/>
          </a:bodyPr>
          <a:lstStyle/>
          <a:p>
            <a:r>
              <a:rPr kumimoji="1" lang="en-US" altLang="zh-CN" dirty="0"/>
              <a:t>shape</a:t>
            </a:r>
            <a:r>
              <a:rPr kumimoji="1" lang="zh-CN" altLang="en-US" dirty="0"/>
              <a:t> </a:t>
            </a:r>
            <a:r>
              <a:rPr kumimoji="1" lang="en-US" altLang="zh-CN" dirty="0"/>
              <a:t>match</a:t>
            </a:r>
            <a:r>
              <a:rPr kumimoji="1" lang="zh-CN" altLang="en-US" dirty="0"/>
              <a:t> </a:t>
            </a:r>
            <a:r>
              <a:rPr kumimoji="1" lang="en-US" altLang="zh-CN" dirty="0"/>
              <a:t>=</a:t>
            </a:r>
            <a:r>
              <a:rPr kumimoji="1" lang="zh-CN" altLang="en-US" dirty="0"/>
              <a:t> </a:t>
            </a:r>
            <a:r>
              <a:rPr kumimoji="1" lang="en-US" altLang="zh-CN" dirty="0"/>
              <a:t>prob</a:t>
            </a:r>
            <a:r>
              <a:rPr kumimoji="1" lang="zh-CN" altLang="en-US" dirty="0"/>
              <a:t> </a:t>
            </a:r>
            <a:r>
              <a:rPr kumimoji="1" lang="en-US" altLang="zh-CN" dirty="0"/>
              <a:t>means</a:t>
            </a:r>
            <a:r>
              <a:rPr kumimoji="1" lang="zh-CN" altLang="en-US" dirty="0"/>
              <a:t> </a:t>
            </a:r>
            <a:r>
              <a:rPr kumimoji="1" lang="en-US" altLang="zh-CN" b="1" dirty="0"/>
              <a:t>shape</a:t>
            </a:r>
            <a:r>
              <a:rPr kumimoji="1" lang="zh-CN" altLang="en-US" b="1" dirty="0"/>
              <a:t> </a:t>
            </a:r>
            <a:r>
              <a:rPr kumimoji="1" lang="en-US" altLang="zh-CN" b="1" dirty="0"/>
              <a:t>bias</a:t>
            </a:r>
            <a:endParaRPr kumimoji="1" lang="zh-CN" altLang="en-US" b="1" dirty="0"/>
          </a:p>
        </p:txBody>
      </p:sp>
      <p:sp>
        <p:nvSpPr>
          <p:cNvPr id="10" name="矩形 9">
            <a:extLst>
              <a:ext uri="{FF2B5EF4-FFF2-40B4-BE49-F238E27FC236}">
                <a16:creationId xmlns:a16="http://schemas.microsoft.com/office/drawing/2014/main" id="{1DC6EF79-5A0F-1616-17BA-B16FFE4014FE}"/>
              </a:ext>
            </a:extLst>
          </p:cNvPr>
          <p:cNvSpPr/>
          <p:nvPr/>
        </p:nvSpPr>
        <p:spPr>
          <a:xfrm>
            <a:off x="4727848" y="1181740"/>
            <a:ext cx="1152128" cy="36249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90CEC89C-B4D3-BBBD-80E2-01D149698E56}"/>
              </a:ext>
            </a:extLst>
          </p:cNvPr>
          <p:cNvSpPr/>
          <p:nvPr/>
        </p:nvSpPr>
        <p:spPr>
          <a:xfrm>
            <a:off x="6168008" y="1181740"/>
            <a:ext cx="1152128" cy="36249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60551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6846C-688B-7DEE-6499-BEC5CE10ED2B}"/>
              </a:ext>
            </a:extLst>
          </p:cNvPr>
          <p:cNvSpPr>
            <a:spLocks noGrp="1"/>
          </p:cNvSpPr>
          <p:nvPr>
            <p:ph type="title"/>
          </p:nvPr>
        </p:nvSpPr>
        <p:spPr/>
        <p:txBody>
          <a:bodyPr/>
          <a:lstStyle/>
          <a:p>
            <a:r>
              <a:rPr kumimoji="1" lang="en-US" altLang="zh-CN" dirty="0"/>
              <a:t>Cognitive</a:t>
            </a:r>
            <a:r>
              <a:rPr kumimoji="1" lang="zh-CN" altLang="en-US" dirty="0"/>
              <a:t> </a:t>
            </a:r>
            <a:r>
              <a:rPr kumimoji="1" lang="en-US" altLang="zh-CN" dirty="0"/>
              <a:t>Mechanism</a:t>
            </a:r>
            <a:endParaRPr kumimoji="1" lang="zh-CN" altLang="en-US" dirty="0"/>
          </a:p>
        </p:txBody>
      </p:sp>
      <p:sp>
        <p:nvSpPr>
          <p:cNvPr id="8" name="文本框 7">
            <a:extLst>
              <a:ext uri="{FF2B5EF4-FFF2-40B4-BE49-F238E27FC236}">
                <a16:creationId xmlns:a16="http://schemas.microsoft.com/office/drawing/2014/main" id="{148F7FA8-3901-B735-CF80-F04101E5E7A2}"/>
              </a:ext>
            </a:extLst>
          </p:cNvPr>
          <p:cNvSpPr txBox="1"/>
          <p:nvPr/>
        </p:nvSpPr>
        <p:spPr>
          <a:xfrm>
            <a:off x="1127448" y="5949280"/>
            <a:ext cx="10256141" cy="307777"/>
          </a:xfrm>
          <a:prstGeom prst="rect">
            <a:avLst/>
          </a:prstGeom>
          <a:noFill/>
        </p:spPr>
        <p:txBody>
          <a:bodyPr wrap="none" rtlCol="0">
            <a:spAutoFit/>
          </a:bodyPr>
          <a:lstStyle/>
          <a:p>
            <a:r>
              <a:rPr lang="en-AU" altLang="zh-CN" sz="1400" b="0" i="0" dirty="0" err="1">
                <a:solidFill>
                  <a:srgbClr val="222222"/>
                </a:solidFill>
                <a:effectLst/>
                <a:latin typeface="Microsoft YaHei" panose="020B0503020204020204" pitchFamily="34" charset="-122"/>
                <a:ea typeface="Microsoft YaHei" panose="020B0503020204020204" pitchFamily="34" charset="-122"/>
              </a:rPr>
              <a:t>Geirhos</a:t>
            </a:r>
            <a:r>
              <a:rPr lang="en-AU" altLang="zh-CN" sz="1400" b="0" i="0" dirty="0">
                <a:solidFill>
                  <a:srgbClr val="222222"/>
                </a:solidFill>
                <a:effectLst/>
                <a:latin typeface="Microsoft YaHei" panose="020B0503020204020204" pitchFamily="34" charset="-122"/>
                <a:ea typeface="Microsoft YaHei" panose="020B0503020204020204" pitchFamily="34" charset="-122"/>
              </a:rPr>
              <a:t>, Robert, et al. "Shortcut learning in deep neural networks." </a:t>
            </a:r>
            <a:r>
              <a:rPr lang="en-AU" altLang="zh-CN" sz="1400" b="0" i="1" dirty="0">
                <a:solidFill>
                  <a:srgbClr val="222222"/>
                </a:solidFill>
                <a:effectLst/>
                <a:latin typeface="Microsoft YaHei" panose="020B0503020204020204" pitchFamily="34" charset="-122"/>
                <a:ea typeface="Microsoft YaHei" panose="020B0503020204020204" pitchFamily="34" charset="-122"/>
              </a:rPr>
              <a:t>Nature Machine Intelligence</a:t>
            </a:r>
            <a:r>
              <a:rPr lang="en-AU" altLang="zh-CN" sz="1400" b="0" i="0" dirty="0">
                <a:solidFill>
                  <a:srgbClr val="222222"/>
                </a:solidFill>
                <a:effectLst/>
                <a:latin typeface="Microsoft YaHei" panose="020B0503020204020204" pitchFamily="34" charset="-122"/>
                <a:ea typeface="Microsoft YaHei" panose="020B0503020204020204" pitchFamily="34" charset="-122"/>
              </a:rPr>
              <a:t> 2.11 (2020): 665-673.</a:t>
            </a:r>
            <a:endParaRPr kumimoji="1" lang="zh-CN" altLang="en-US" sz="1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DB8FA780-3AD6-F8D3-E8D7-3DEB0B901673}"/>
              </a:ext>
            </a:extLst>
          </p:cNvPr>
          <p:cNvSpPr txBox="1"/>
          <p:nvPr/>
        </p:nvSpPr>
        <p:spPr>
          <a:xfrm>
            <a:off x="3520420" y="4897620"/>
            <a:ext cx="5138394" cy="307777"/>
          </a:xfrm>
          <a:prstGeom prst="rect">
            <a:avLst/>
          </a:prstGeom>
          <a:noFill/>
        </p:spPr>
        <p:txBody>
          <a:bodyPr wrap="none" rtlCol="0">
            <a:spAutoFit/>
          </a:bodyPr>
          <a:lstStyle/>
          <a:p>
            <a:r>
              <a:rPr lang="en-AU" altLang="zh-CN" sz="1400" dirty="0">
                <a:latin typeface="Microsoft YaHei" panose="020B0503020204020204" pitchFamily="34" charset="-122"/>
                <a:ea typeface="Microsoft YaHei" panose="020B0503020204020204" pitchFamily="34" charset="-122"/>
              </a:rPr>
              <a:t>Deep neural networks </a:t>
            </a:r>
            <a:r>
              <a:rPr lang="en-US" altLang="zh-CN" sz="1400" dirty="0">
                <a:latin typeface="Microsoft YaHei" panose="020B0503020204020204" pitchFamily="34" charset="-122"/>
                <a:ea typeface="Microsoft YaHei" panose="020B0503020204020204" pitchFamily="34" charset="-122"/>
              </a:rPr>
              <a:t>s</a:t>
            </a:r>
            <a:r>
              <a:rPr lang="en-AU" altLang="zh-CN" sz="1400" dirty="0" err="1">
                <a:latin typeface="Microsoft YaHei" panose="020B0503020204020204" pitchFamily="34" charset="-122"/>
                <a:ea typeface="Microsoft YaHei" panose="020B0503020204020204" pitchFamily="34" charset="-122"/>
              </a:rPr>
              <a:t>olve</a:t>
            </a:r>
            <a:r>
              <a:rPr lang="en-AU" altLang="zh-CN" sz="1400" dirty="0">
                <a:latin typeface="Microsoft YaHei" panose="020B0503020204020204" pitchFamily="34" charset="-122"/>
                <a:ea typeface="Microsoft YaHei" panose="020B0503020204020204" pitchFamily="34" charset="-122"/>
              </a:rPr>
              <a:t> problems by taking </a:t>
            </a:r>
            <a:r>
              <a:rPr lang="en-US" altLang="zh-CN" sz="1400" dirty="0">
                <a:latin typeface="Microsoft YaHei" panose="020B0503020204020204" pitchFamily="34" charset="-122"/>
                <a:ea typeface="Microsoft YaHei" panose="020B0503020204020204" pitchFamily="34" charset="-122"/>
              </a:rPr>
              <a:t>shortcuts</a:t>
            </a:r>
            <a:endParaRPr kumimoji="1" lang="zh-CN" altLang="en-US" sz="1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D1949CBE-7BB0-04F7-D686-CBBD3089A088}"/>
              </a:ext>
            </a:extLst>
          </p:cNvPr>
          <p:cNvPicPr>
            <a:picLocks noChangeAspect="1"/>
          </p:cNvPicPr>
          <p:nvPr/>
        </p:nvPicPr>
        <p:blipFill>
          <a:blip r:embed="rId3"/>
          <a:stretch>
            <a:fillRect/>
          </a:stretch>
        </p:blipFill>
        <p:spPr>
          <a:xfrm>
            <a:off x="1380732" y="1113392"/>
            <a:ext cx="9417771" cy="3348124"/>
          </a:xfrm>
          <a:prstGeom prst="rect">
            <a:avLst/>
          </a:prstGeom>
        </p:spPr>
      </p:pic>
    </p:spTree>
    <p:extLst>
      <p:ext uri="{BB962C8B-B14F-4D97-AF65-F5344CB8AC3E}">
        <p14:creationId xmlns:p14="http://schemas.microsoft.com/office/powerpoint/2010/main" val="1704238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6846C-688B-7DEE-6499-BEC5CE10ED2B}"/>
              </a:ext>
            </a:extLst>
          </p:cNvPr>
          <p:cNvSpPr>
            <a:spLocks noGrp="1"/>
          </p:cNvSpPr>
          <p:nvPr>
            <p:ph type="title"/>
          </p:nvPr>
        </p:nvSpPr>
        <p:spPr/>
        <p:txBody>
          <a:bodyPr/>
          <a:lstStyle/>
          <a:p>
            <a:r>
              <a:rPr kumimoji="1" lang="en-US" altLang="zh-CN" dirty="0"/>
              <a:t>Cognitive</a:t>
            </a:r>
            <a:r>
              <a:rPr kumimoji="1" lang="zh-CN" altLang="en-US" dirty="0"/>
              <a:t> </a:t>
            </a:r>
            <a:r>
              <a:rPr kumimoji="1" lang="en-US" altLang="zh-CN" dirty="0"/>
              <a:t>Mechanism</a:t>
            </a:r>
            <a:endParaRPr kumimoji="1" lang="zh-CN" altLang="en-US" dirty="0"/>
          </a:p>
        </p:txBody>
      </p:sp>
      <p:sp>
        <p:nvSpPr>
          <p:cNvPr id="8" name="文本框 7">
            <a:extLst>
              <a:ext uri="{FF2B5EF4-FFF2-40B4-BE49-F238E27FC236}">
                <a16:creationId xmlns:a16="http://schemas.microsoft.com/office/drawing/2014/main" id="{148F7FA8-3901-B735-CF80-F04101E5E7A2}"/>
              </a:ext>
            </a:extLst>
          </p:cNvPr>
          <p:cNvSpPr txBox="1"/>
          <p:nvPr/>
        </p:nvSpPr>
        <p:spPr>
          <a:xfrm>
            <a:off x="695017" y="5661248"/>
            <a:ext cx="10801965" cy="646331"/>
          </a:xfrm>
          <a:prstGeom prst="rect">
            <a:avLst/>
          </a:prstGeom>
          <a:noFill/>
        </p:spPr>
        <p:txBody>
          <a:bodyPr wrap="square" rtlCol="0">
            <a:spAutoFit/>
          </a:bodyPr>
          <a:lstStyle/>
          <a:p>
            <a:r>
              <a:rPr lang="en-AU" altLang="zh-CN" sz="1200" b="0" i="0" dirty="0" err="1">
                <a:solidFill>
                  <a:srgbClr val="222222"/>
                </a:solidFill>
                <a:effectLst/>
                <a:latin typeface="Microsoft YaHei" panose="020B0503020204020204" pitchFamily="34" charset="-122"/>
                <a:ea typeface="Microsoft YaHei" panose="020B0503020204020204" pitchFamily="34" charset="-122"/>
              </a:rPr>
              <a:t>Rajalingham</a:t>
            </a:r>
            <a:r>
              <a:rPr lang="en-AU" altLang="zh-CN" sz="1200" b="0" i="0" dirty="0">
                <a:solidFill>
                  <a:srgbClr val="222222"/>
                </a:solidFill>
                <a:effectLst/>
                <a:latin typeface="Microsoft YaHei" panose="020B0503020204020204" pitchFamily="34" charset="-122"/>
                <a:ea typeface="Microsoft YaHei" panose="020B0503020204020204" pitchFamily="34" charset="-122"/>
              </a:rPr>
              <a:t>, Rishi, et al. “Large-scale, high-resolution comparison of the core visual object recognition </a:t>
            </a:r>
            <a:r>
              <a:rPr lang="en-AU" altLang="zh-CN" sz="1200" b="0" i="0" dirty="0" err="1">
                <a:solidFill>
                  <a:srgbClr val="222222"/>
                </a:solidFill>
                <a:effectLst/>
                <a:latin typeface="Microsoft YaHei" panose="020B0503020204020204" pitchFamily="34" charset="-122"/>
                <a:ea typeface="Microsoft YaHei" panose="020B0503020204020204" pitchFamily="34" charset="-122"/>
              </a:rPr>
              <a:t>behavior</a:t>
            </a:r>
            <a:r>
              <a:rPr lang="en-AU" altLang="zh-CN" sz="1200" b="0" i="0" dirty="0">
                <a:solidFill>
                  <a:srgbClr val="222222"/>
                </a:solidFill>
                <a:effectLst/>
                <a:latin typeface="Microsoft YaHei" panose="020B0503020204020204" pitchFamily="34" charset="-122"/>
                <a:ea typeface="Microsoft YaHei" panose="020B0503020204020204" pitchFamily="34" charset="-122"/>
              </a:rPr>
              <a:t> of humans, monkeys, and state-of-the-art deep artificial neural networks.” </a:t>
            </a:r>
            <a:r>
              <a:rPr lang="en-AU" altLang="zh-CN" sz="1200" b="0" i="1" dirty="0">
                <a:solidFill>
                  <a:srgbClr val="222222"/>
                </a:solidFill>
                <a:effectLst/>
                <a:latin typeface="Microsoft YaHei" panose="020B0503020204020204" pitchFamily="34" charset="-122"/>
                <a:ea typeface="Microsoft YaHei" panose="020B0503020204020204" pitchFamily="34" charset="-122"/>
              </a:rPr>
              <a:t>Journal of Neuroscience</a:t>
            </a:r>
            <a:r>
              <a:rPr lang="en-AU" altLang="zh-CN" sz="1200" b="0" i="0" dirty="0">
                <a:solidFill>
                  <a:srgbClr val="222222"/>
                </a:solidFill>
                <a:effectLst/>
                <a:latin typeface="Microsoft YaHei" panose="020B0503020204020204" pitchFamily="34" charset="-122"/>
                <a:ea typeface="Microsoft YaHei" panose="020B0503020204020204" pitchFamily="34" charset="-122"/>
              </a:rPr>
              <a:t> 38.33 (2018): 7255-7269.</a:t>
            </a:r>
            <a:r>
              <a:rPr lang="zh-CN" altLang="en-US" sz="1200" b="0" i="0" dirty="0">
                <a:solidFill>
                  <a:srgbClr val="222222"/>
                </a:solidFill>
                <a:effectLst/>
                <a:latin typeface="Microsoft YaHei" panose="020B0503020204020204" pitchFamily="34" charset="-122"/>
                <a:ea typeface="Microsoft YaHei" panose="020B0503020204020204" pitchFamily="34" charset="-122"/>
              </a:rPr>
              <a:t> </a:t>
            </a:r>
            <a:r>
              <a:rPr lang="en-AU" altLang="zh-CN" sz="1200" b="0" i="0" dirty="0" err="1">
                <a:solidFill>
                  <a:srgbClr val="222222"/>
                </a:solidFill>
                <a:effectLst/>
                <a:latin typeface="Microsoft YaHei" panose="020B0503020204020204" pitchFamily="34" charset="-122"/>
                <a:ea typeface="Microsoft YaHei" panose="020B0503020204020204" pitchFamily="34" charset="-122"/>
              </a:rPr>
              <a:t>Rajalingham</a:t>
            </a:r>
            <a:r>
              <a:rPr lang="en-AU" altLang="zh-CN" sz="1200" b="0" i="0" dirty="0">
                <a:solidFill>
                  <a:srgbClr val="222222"/>
                </a:solidFill>
                <a:effectLst/>
                <a:latin typeface="Microsoft YaHei" panose="020B0503020204020204" pitchFamily="34" charset="-122"/>
                <a:ea typeface="Microsoft YaHei" panose="020B0503020204020204" pitchFamily="34" charset="-122"/>
              </a:rPr>
              <a:t>, Rishi, Kailyn Schmidt, and James J. DiCarlo. "Comparison of object recognition </a:t>
            </a:r>
            <a:r>
              <a:rPr lang="en-AU" altLang="zh-CN" sz="1200" b="0" i="0" dirty="0" err="1">
                <a:solidFill>
                  <a:srgbClr val="222222"/>
                </a:solidFill>
                <a:effectLst/>
                <a:latin typeface="Microsoft YaHei" panose="020B0503020204020204" pitchFamily="34" charset="-122"/>
                <a:ea typeface="Microsoft YaHei" panose="020B0503020204020204" pitchFamily="34" charset="-122"/>
              </a:rPr>
              <a:t>behavior</a:t>
            </a:r>
            <a:r>
              <a:rPr lang="en-AU" altLang="zh-CN" sz="1200" b="0" i="0" dirty="0">
                <a:solidFill>
                  <a:srgbClr val="222222"/>
                </a:solidFill>
                <a:effectLst/>
                <a:latin typeface="Microsoft YaHei" panose="020B0503020204020204" pitchFamily="34" charset="-122"/>
                <a:ea typeface="Microsoft YaHei" panose="020B0503020204020204" pitchFamily="34" charset="-122"/>
              </a:rPr>
              <a:t> in human and monkey." Journal of Neuroscience 35.35 (2015): 12127-12136.</a:t>
            </a:r>
            <a:endParaRPr kumimoji="1" lang="zh-CN" altLang="en-US" sz="12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DB8FA780-3AD6-F8D3-E8D7-3DEB0B901673}"/>
              </a:ext>
            </a:extLst>
          </p:cNvPr>
          <p:cNvSpPr txBox="1"/>
          <p:nvPr/>
        </p:nvSpPr>
        <p:spPr>
          <a:xfrm>
            <a:off x="3503712" y="5160047"/>
            <a:ext cx="5542671" cy="307777"/>
          </a:xfrm>
          <a:prstGeom prst="rect">
            <a:avLst/>
          </a:prstGeom>
          <a:noFill/>
        </p:spPr>
        <p:txBody>
          <a:bodyPr wrap="none" rtlCol="0">
            <a:spAutoFit/>
          </a:bodyPr>
          <a:lstStyle/>
          <a:p>
            <a:r>
              <a:rPr lang="en-US" altLang="zh-CN" sz="1400" b="1" dirty="0">
                <a:latin typeface="Microsoft YaHei" panose="020B0503020204020204" pitchFamily="34" charset="-122"/>
                <a:ea typeface="Microsoft YaHei" panose="020B0503020204020204" pitchFamily="34" charset="-122"/>
              </a:rPr>
              <a:t>Behavioral</a:t>
            </a:r>
            <a:r>
              <a:rPr lang="zh-CN" altLang="en-US" sz="1400" b="1" dirty="0">
                <a:latin typeface="Microsoft YaHei" panose="020B0503020204020204" pitchFamily="34" charset="-122"/>
                <a:ea typeface="Microsoft YaHei" panose="020B0503020204020204" pitchFamily="34" charset="-122"/>
              </a:rPr>
              <a:t> </a:t>
            </a:r>
            <a:r>
              <a:rPr lang="en-US" altLang="zh-CN" sz="1400" b="1" dirty="0">
                <a:latin typeface="Microsoft YaHei" panose="020B0503020204020204" pitchFamily="34" charset="-122"/>
                <a:ea typeface="Microsoft YaHei" panose="020B0503020204020204" pitchFamily="34" charset="-122"/>
              </a:rPr>
              <a:t>Prediction</a:t>
            </a:r>
            <a:r>
              <a:rPr lang="zh-CN" altLang="en-US" sz="1400" b="1" dirty="0">
                <a:latin typeface="Microsoft YaHei" panose="020B0503020204020204" pitchFamily="34" charset="-122"/>
                <a:ea typeface="Microsoft YaHei" panose="020B0503020204020204" pitchFamily="34" charset="-122"/>
              </a:rPr>
              <a:t> </a:t>
            </a:r>
            <a:r>
              <a:rPr lang="en-US" altLang="zh-CN" sz="1400" b="1" dirty="0">
                <a:latin typeface="Microsoft YaHei" panose="020B0503020204020204" pitchFamily="34" charset="-122"/>
                <a:ea typeface="Microsoft YaHei" panose="020B0503020204020204" pitchFamily="34" charset="-122"/>
              </a:rPr>
              <a:t>Task</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Human</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vs.</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Monkey</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vs.</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Deep</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Nets</a:t>
            </a:r>
            <a:endParaRPr kumimoji="1" lang="zh-CN" altLang="en-US" sz="14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1C1820AA-8E3E-7DC1-694F-A1C8B9119613}"/>
              </a:ext>
            </a:extLst>
          </p:cNvPr>
          <p:cNvPicPr>
            <a:picLocks noChangeAspect="1"/>
          </p:cNvPicPr>
          <p:nvPr/>
        </p:nvPicPr>
        <p:blipFill>
          <a:blip r:embed="rId3"/>
          <a:stretch>
            <a:fillRect/>
          </a:stretch>
        </p:blipFill>
        <p:spPr>
          <a:xfrm>
            <a:off x="2209800" y="1031810"/>
            <a:ext cx="7772400" cy="3840658"/>
          </a:xfrm>
          <a:prstGeom prst="rect">
            <a:avLst/>
          </a:prstGeom>
        </p:spPr>
      </p:pic>
    </p:spTree>
    <p:extLst>
      <p:ext uri="{BB962C8B-B14F-4D97-AF65-F5344CB8AC3E}">
        <p14:creationId xmlns:p14="http://schemas.microsoft.com/office/powerpoint/2010/main" val="3702198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9638F-D606-9A5C-5F04-D5356D5D2C82}"/>
              </a:ext>
            </a:extLst>
          </p:cNvPr>
          <p:cNvSpPr>
            <a:spLocks noGrp="1"/>
          </p:cNvSpPr>
          <p:nvPr>
            <p:ph type="title"/>
          </p:nvPr>
        </p:nvSpPr>
        <p:spPr/>
        <p:txBody>
          <a:bodyPr/>
          <a:lstStyle/>
          <a:p>
            <a:r>
              <a:rPr kumimoji="1" lang="en-US" altLang="zh-CN" dirty="0"/>
              <a:t>NLP</a:t>
            </a:r>
            <a:r>
              <a:rPr kumimoji="1" lang="zh-CN" altLang="en-US" dirty="0"/>
              <a:t> </a:t>
            </a:r>
            <a:r>
              <a:rPr kumimoji="1" lang="en-US" altLang="zh-CN" dirty="0"/>
              <a:t>Knowledge</a:t>
            </a:r>
            <a:r>
              <a:rPr kumimoji="1" lang="zh-CN" altLang="en-US" dirty="0"/>
              <a:t> </a:t>
            </a:r>
            <a:r>
              <a:rPr kumimoji="1" lang="en-US" altLang="zh-CN" dirty="0"/>
              <a:t>Neurons</a:t>
            </a:r>
            <a:endParaRPr kumimoji="1" lang="zh-CN" altLang="en-US" dirty="0"/>
          </a:p>
        </p:txBody>
      </p:sp>
      <p:sp>
        <p:nvSpPr>
          <p:cNvPr id="4" name="文本框 3">
            <a:extLst>
              <a:ext uri="{FF2B5EF4-FFF2-40B4-BE49-F238E27FC236}">
                <a16:creationId xmlns:a16="http://schemas.microsoft.com/office/drawing/2014/main" id="{89E764EF-6EC3-2309-5310-E4CBE4EBF2E8}"/>
              </a:ext>
            </a:extLst>
          </p:cNvPr>
          <p:cNvSpPr txBox="1"/>
          <p:nvPr/>
        </p:nvSpPr>
        <p:spPr>
          <a:xfrm>
            <a:off x="1158302" y="1268760"/>
            <a:ext cx="4933643"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Knowledge</a:t>
            </a:r>
            <a:r>
              <a:rPr kumimoji="1" lang="zh-CN" altLang="en-US" sz="2000" dirty="0">
                <a:latin typeface="Arial" panose="020B0604020202020204" pitchFamily="34" charset="0"/>
                <a:cs typeface="Arial" panose="020B0604020202020204" pitchFamily="34" charset="0"/>
              </a:rPr>
              <a:t> </a:t>
            </a:r>
            <a:r>
              <a:rPr kumimoji="1" lang="en-US" altLang="zh-CN" sz="2000" dirty="0">
                <a:latin typeface="Arial" panose="020B0604020202020204" pitchFamily="34" charset="0"/>
                <a:cs typeface="Arial" panose="020B0604020202020204" pitchFamily="34" charset="0"/>
              </a:rPr>
              <a:t>extraction/distillation</a:t>
            </a:r>
          </a:p>
          <a:p>
            <a:pPr marL="342900" indent="-34290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Knowledge</a:t>
            </a:r>
            <a:r>
              <a:rPr kumimoji="1" lang="zh-CN" altLang="en-US" sz="2000" dirty="0">
                <a:latin typeface="Arial" panose="020B0604020202020204" pitchFamily="34" charset="0"/>
                <a:cs typeface="Arial" panose="020B0604020202020204" pitchFamily="34" charset="0"/>
              </a:rPr>
              <a:t> </a:t>
            </a:r>
            <a:r>
              <a:rPr kumimoji="1" lang="en-US" altLang="zh-CN" sz="2000" dirty="0">
                <a:latin typeface="Arial" panose="020B0604020202020204" pitchFamily="34" charset="0"/>
                <a:cs typeface="Arial" panose="020B0604020202020204" pitchFamily="34" charset="0"/>
              </a:rPr>
              <a:t>understanding</a:t>
            </a:r>
          </a:p>
          <a:p>
            <a:pPr marL="342900" indent="-34290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Knowledge</a:t>
            </a:r>
            <a:r>
              <a:rPr kumimoji="1" lang="zh-CN" altLang="en-US" sz="2000" dirty="0">
                <a:latin typeface="Arial" panose="020B0604020202020204" pitchFamily="34" charset="0"/>
                <a:cs typeface="Arial" panose="020B0604020202020204" pitchFamily="34" charset="0"/>
              </a:rPr>
              <a:t> </a:t>
            </a:r>
            <a:r>
              <a:rPr kumimoji="1" lang="en-US" altLang="zh-CN" sz="2000" dirty="0">
                <a:latin typeface="Arial" panose="020B0604020202020204" pitchFamily="34" charset="0"/>
                <a:cs typeface="Arial" panose="020B0604020202020204" pitchFamily="34" charset="0"/>
              </a:rPr>
              <a:t>update</a:t>
            </a:r>
          </a:p>
          <a:p>
            <a:pPr marL="342900" indent="-34290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Knowledge</a:t>
            </a:r>
            <a:r>
              <a:rPr kumimoji="1" lang="zh-CN" altLang="en-US" sz="2000" dirty="0">
                <a:latin typeface="Arial" panose="020B0604020202020204" pitchFamily="34" charset="0"/>
                <a:cs typeface="Arial" panose="020B0604020202020204" pitchFamily="34" charset="0"/>
              </a:rPr>
              <a:t> </a:t>
            </a:r>
            <a:r>
              <a:rPr kumimoji="1" lang="en-US" altLang="zh-CN" sz="2000" dirty="0">
                <a:latin typeface="Arial" panose="020B0604020202020204" pitchFamily="34" charset="0"/>
                <a:cs typeface="Arial" panose="020B0604020202020204" pitchFamily="34" charset="0"/>
              </a:rPr>
              <a:t>erasing</a:t>
            </a:r>
            <a:endParaRPr kumimoji="1" lang="zh-CN" altLang="en-US" sz="20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A7FEB30-3F30-C496-0932-DAB9349B90EA}"/>
              </a:ext>
            </a:extLst>
          </p:cNvPr>
          <p:cNvSpPr txBox="1"/>
          <p:nvPr/>
        </p:nvSpPr>
        <p:spPr>
          <a:xfrm>
            <a:off x="407368" y="6237312"/>
            <a:ext cx="9786653" cy="369332"/>
          </a:xfrm>
          <a:prstGeom prst="rect">
            <a:avLst/>
          </a:prstGeom>
          <a:noFill/>
        </p:spPr>
        <p:txBody>
          <a:bodyPr wrap="none" rtlCol="0">
            <a:spAutoFit/>
          </a:bodyPr>
          <a:lstStyle/>
          <a:p>
            <a:r>
              <a:rPr lang="en" altLang="zh-CN" b="0" i="0" dirty="0">
                <a:effectLst/>
                <a:latin typeface="Arial" panose="020B0604020202020204" pitchFamily="34" charset="0"/>
              </a:rPr>
              <a:t>Dai, </a:t>
            </a:r>
            <a:r>
              <a:rPr lang="en" altLang="zh-CN" b="0" i="0" dirty="0" err="1">
                <a:effectLst/>
                <a:latin typeface="Arial" panose="020B0604020202020204" pitchFamily="34" charset="0"/>
              </a:rPr>
              <a:t>Damai</a:t>
            </a:r>
            <a:r>
              <a:rPr lang="en" altLang="zh-CN" b="0" i="0" dirty="0">
                <a:effectLst/>
                <a:latin typeface="Arial" panose="020B0604020202020204" pitchFamily="34" charset="0"/>
              </a:rPr>
              <a:t>, et al. "Knowledge neurons in pretrained transformers." </a:t>
            </a:r>
            <a:r>
              <a:rPr lang="en" altLang="zh-CN" b="0" i="1" dirty="0">
                <a:effectLst/>
                <a:latin typeface="Arial" panose="020B0604020202020204" pitchFamily="34" charset="0"/>
              </a:rPr>
              <a:t>arXiv:2104.08696</a:t>
            </a:r>
            <a:r>
              <a:rPr lang="en" altLang="zh-CN" b="0" i="0" dirty="0">
                <a:effectLst/>
                <a:latin typeface="Arial" panose="020B0604020202020204" pitchFamily="34" charset="0"/>
              </a:rPr>
              <a:t> (2021).</a:t>
            </a:r>
            <a:endParaRPr kumimoji="1" lang="zh-CN" altLang="en-US" dirty="0"/>
          </a:p>
        </p:txBody>
      </p:sp>
      <p:pic>
        <p:nvPicPr>
          <p:cNvPr id="6" name="图片 5">
            <a:extLst>
              <a:ext uri="{FF2B5EF4-FFF2-40B4-BE49-F238E27FC236}">
                <a16:creationId xmlns:a16="http://schemas.microsoft.com/office/drawing/2014/main" id="{FEABE910-89B0-C191-535E-1AD5065A7FAD}"/>
              </a:ext>
            </a:extLst>
          </p:cNvPr>
          <p:cNvPicPr>
            <a:picLocks noChangeAspect="1"/>
          </p:cNvPicPr>
          <p:nvPr/>
        </p:nvPicPr>
        <p:blipFill>
          <a:blip r:embed="rId2"/>
          <a:stretch>
            <a:fillRect/>
          </a:stretch>
        </p:blipFill>
        <p:spPr>
          <a:xfrm>
            <a:off x="6888088" y="1362929"/>
            <a:ext cx="4674272" cy="4501151"/>
          </a:xfrm>
          <a:prstGeom prst="rect">
            <a:avLst/>
          </a:prstGeom>
        </p:spPr>
      </p:pic>
      <p:sp>
        <p:nvSpPr>
          <p:cNvPr id="7" name="文本框 6">
            <a:extLst>
              <a:ext uri="{FF2B5EF4-FFF2-40B4-BE49-F238E27FC236}">
                <a16:creationId xmlns:a16="http://schemas.microsoft.com/office/drawing/2014/main" id="{F9785239-D4AC-246C-6341-D55E2FFAD4D5}"/>
              </a:ext>
            </a:extLst>
          </p:cNvPr>
          <p:cNvSpPr txBox="1"/>
          <p:nvPr/>
        </p:nvSpPr>
        <p:spPr>
          <a:xfrm>
            <a:off x="1261241" y="3024529"/>
            <a:ext cx="4830704" cy="707886"/>
          </a:xfrm>
          <a:prstGeom prst="rect">
            <a:avLst/>
          </a:prstGeom>
          <a:noFill/>
        </p:spPr>
        <p:txBody>
          <a:bodyPr wrap="square" rtlCol="0">
            <a:spAutoFit/>
          </a:bodyPr>
          <a:lstStyle/>
          <a:p>
            <a:r>
              <a:rPr kumimoji="1" lang="en-US" altLang="zh-CN" sz="2000" dirty="0">
                <a:solidFill>
                  <a:srgbClr val="C00000"/>
                </a:solidFill>
              </a:rPr>
              <a:t>Common</a:t>
            </a:r>
            <a:r>
              <a:rPr kumimoji="1" lang="zh-CN" altLang="en-US" sz="2000" dirty="0">
                <a:solidFill>
                  <a:srgbClr val="C00000"/>
                </a:solidFill>
              </a:rPr>
              <a:t> </a:t>
            </a:r>
            <a:r>
              <a:rPr kumimoji="1" lang="en-US" altLang="zh-CN" sz="2000" dirty="0">
                <a:solidFill>
                  <a:srgbClr val="C00000"/>
                </a:solidFill>
              </a:rPr>
              <a:t>belief:</a:t>
            </a:r>
            <a:r>
              <a:rPr kumimoji="1" lang="zh-CN" altLang="en-US" sz="2000" dirty="0">
                <a:solidFill>
                  <a:srgbClr val="C00000"/>
                </a:solidFill>
              </a:rPr>
              <a:t> </a:t>
            </a:r>
            <a:endParaRPr kumimoji="1" lang="en-US" altLang="zh-CN" sz="2000" dirty="0">
              <a:solidFill>
                <a:srgbClr val="C00000"/>
              </a:solidFill>
            </a:endParaRPr>
          </a:p>
          <a:p>
            <a:r>
              <a:rPr kumimoji="1" lang="en-US" altLang="zh-CN" sz="2000" dirty="0">
                <a:solidFill>
                  <a:srgbClr val="C00000"/>
                </a:solidFill>
              </a:rPr>
              <a:t>The</a:t>
            </a:r>
            <a:r>
              <a:rPr kumimoji="1" lang="zh-CN" altLang="en-US" sz="2000" dirty="0">
                <a:solidFill>
                  <a:srgbClr val="C00000"/>
                </a:solidFill>
              </a:rPr>
              <a:t> </a:t>
            </a:r>
            <a:r>
              <a:rPr kumimoji="1" lang="en-US" altLang="zh-CN" sz="2000" dirty="0">
                <a:solidFill>
                  <a:srgbClr val="C00000"/>
                </a:solidFill>
              </a:rPr>
              <a:t>FFN</a:t>
            </a:r>
            <a:r>
              <a:rPr kumimoji="1" lang="zh-CN" altLang="en-US" sz="2000" dirty="0">
                <a:solidFill>
                  <a:srgbClr val="C00000"/>
                </a:solidFill>
              </a:rPr>
              <a:t> </a:t>
            </a:r>
            <a:r>
              <a:rPr kumimoji="1" lang="en-US" altLang="zh-CN" sz="2000" dirty="0">
                <a:solidFill>
                  <a:srgbClr val="C00000"/>
                </a:solidFill>
              </a:rPr>
              <a:t>of</a:t>
            </a:r>
            <a:r>
              <a:rPr kumimoji="1" lang="zh-CN" altLang="en-US" sz="2000" dirty="0">
                <a:solidFill>
                  <a:srgbClr val="C00000"/>
                </a:solidFill>
              </a:rPr>
              <a:t> </a:t>
            </a:r>
            <a:r>
              <a:rPr kumimoji="1" lang="en-US" altLang="zh-CN" sz="2000" dirty="0">
                <a:solidFill>
                  <a:srgbClr val="C00000"/>
                </a:solidFill>
              </a:rPr>
              <a:t>a</a:t>
            </a:r>
            <a:r>
              <a:rPr kumimoji="1" lang="zh-CN" altLang="en-US" sz="2000" dirty="0">
                <a:solidFill>
                  <a:srgbClr val="C00000"/>
                </a:solidFill>
              </a:rPr>
              <a:t> </a:t>
            </a:r>
            <a:r>
              <a:rPr kumimoji="1" lang="en-US" altLang="zh-CN" sz="2000" dirty="0">
                <a:solidFill>
                  <a:srgbClr val="C00000"/>
                </a:solidFill>
              </a:rPr>
              <a:t>Transformer</a:t>
            </a:r>
            <a:r>
              <a:rPr kumimoji="1" lang="zh-CN" altLang="en-US" sz="2000" dirty="0">
                <a:solidFill>
                  <a:srgbClr val="C00000"/>
                </a:solidFill>
              </a:rPr>
              <a:t> </a:t>
            </a:r>
            <a:r>
              <a:rPr kumimoji="1" lang="en-US" altLang="zh-CN" sz="2000" dirty="0">
                <a:solidFill>
                  <a:srgbClr val="C00000"/>
                </a:solidFill>
              </a:rPr>
              <a:t>stores</a:t>
            </a:r>
            <a:r>
              <a:rPr kumimoji="1" lang="zh-CN" altLang="en-US" sz="2000" dirty="0">
                <a:solidFill>
                  <a:srgbClr val="C00000"/>
                </a:solidFill>
              </a:rPr>
              <a:t> </a:t>
            </a:r>
            <a:r>
              <a:rPr kumimoji="1" lang="en-US" altLang="zh-CN" sz="2000" dirty="0">
                <a:solidFill>
                  <a:srgbClr val="C00000"/>
                </a:solidFill>
              </a:rPr>
              <a:t>knowledge</a:t>
            </a:r>
            <a:endParaRPr kumimoji="1" lang="zh-CN" altLang="en-US" sz="2000" dirty="0">
              <a:solidFill>
                <a:srgbClr val="C00000"/>
              </a:solidFill>
            </a:endParaRPr>
          </a:p>
        </p:txBody>
      </p:sp>
      <p:pic>
        <p:nvPicPr>
          <p:cNvPr id="8" name="图片 7">
            <a:extLst>
              <a:ext uri="{FF2B5EF4-FFF2-40B4-BE49-F238E27FC236}">
                <a16:creationId xmlns:a16="http://schemas.microsoft.com/office/drawing/2014/main" id="{D536542B-AC07-AE61-ACAD-1CCB735635BE}"/>
              </a:ext>
            </a:extLst>
          </p:cNvPr>
          <p:cNvPicPr>
            <a:picLocks noChangeAspect="1"/>
          </p:cNvPicPr>
          <p:nvPr/>
        </p:nvPicPr>
        <p:blipFill>
          <a:blip r:embed="rId3"/>
          <a:stretch>
            <a:fillRect/>
          </a:stretch>
        </p:blipFill>
        <p:spPr>
          <a:xfrm>
            <a:off x="934487" y="4026419"/>
            <a:ext cx="5470376" cy="2052150"/>
          </a:xfrm>
          <a:prstGeom prst="rect">
            <a:avLst/>
          </a:prstGeom>
        </p:spPr>
      </p:pic>
    </p:spTree>
    <p:extLst>
      <p:ext uri="{BB962C8B-B14F-4D97-AF65-F5344CB8AC3E}">
        <p14:creationId xmlns:p14="http://schemas.microsoft.com/office/powerpoint/2010/main" val="4033321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C1142-E8FE-7017-D86D-EFA2DD0C2125}"/>
              </a:ext>
            </a:extLst>
          </p:cNvPr>
          <p:cNvSpPr>
            <a:spLocks noGrp="1"/>
          </p:cNvSpPr>
          <p:nvPr>
            <p:ph type="title"/>
          </p:nvPr>
        </p:nvSpPr>
        <p:spPr/>
        <p:txBody>
          <a:bodyPr/>
          <a:lstStyle/>
          <a:p>
            <a:r>
              <a:rPr kumimoji="1" lang="en-US" altLang="zh-CN" dirty="0" err="1"/>
              <a:t>FudanNLP</a:t>
            </a:r>
            <a:r>
              <a:rPr kumimoji="1" lang="zh-CN" altLang="en-US" dirty="0"/>
              <a:t> </a:t>
            </a:r>
            <a:r>
              <a:rPr kumimoji="1" lang="en-US" altLang="zh-CN" dirty="0" err="1"/>
              <a:t>TextFlint</a:t>
            </a:r>
            <a:endParaRPr kumimoji="1" lang="zh-CN" altLang="en-US" dirty="0"/>
          </a:p>
        </p:txBody>
      </p:sp>
      <p:sp>
        <p:nvSpPr>
          <p:cNvPr id="4" name="文本框 3">
            <a:extLst>
              <a:ext uri="{FF2B5EF4-FFF2-40B4-BE49-F238E27FC236}">
                <a16:creationId xmlns:a16="http://schemas.microsoft.com/office/drawing/2014/main" id="{2F4454EE-6C35-A969-6430-E78FE81E5F36}"/>
              </a:ext>
            </a:extLst>
          </p:cNvPr>
          <p:cNvSpPr txBox="1"/>
          <p:nvPr/>
        </p:nvSpPr>
        <p:spPr>
          <a:xfrm>
            <a:off x="4239562" y="5872102"/>
            <a:ext cx="3712876" cy="307777"/>
          </a:xfrm>
          <a:prstGeom prst="rect">
            <a:avLst/>
          </a:prstGeom>
          <a:noFill/>
        </p:spPr>
        <p:txBody>
          <a:bodyPr wrap="none" rtlCol="0">
            <a:spAutoFit/>
          </a:bodyPr>
          <a:lstStyle/>
          <a:p>
            <a:r>
              <a:rPr kumimoji="1" lang="en-AU" altLang="zh-CN" sz="1400" dirty="0">
                <a:latin typeface="Microsoft YaHei" panose="020B0503020204020204" pitchFamily="34" charset="-122"/>
                <a:ea typeface="Microsoft YaHei" panose="020B0503020204020204" pitchFamily="34" charset="-122"/>
                <a:hlinkClick r:id="rId2"/>
              </a:rPr>
              <a:t>https://distill.pub/2018/building-blocks/</a:t>
            </a:r>
            <a:r>
              <a:rPr kumimoji="1" lang="zh-CN" altLang="en-US" sz="1400" dirty="0">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26BBE518-BC3B-8ADF-AE2F-CD011AE2ED49}"/>
              </a:ext>
            </a:extLst>
          </p:cNvPr>
          <p:cNvPicPr>
            <a:picLocks noChangeAspect="1"/>
          </p:cNvPicPr>
          <p:nvPr/>
        </p:nvPicPr>
        <p:blipFill>
          <a:blip r:embed="rId3"/>
          <a:stretch>
            <a:fillRect/>
          </a:stretch>
        </p:blipFill>
        <p:spPr>
          <a:xfrm>
            <a:off x="2209800" y="1337193"/>
            <a:ext cx="7772400" cy="4183613"/>
          </a:xfrm>
          <a:prstGeom prst="rect">
            <a:avLst/>
          </a:prstGeom>
        </p:spPr>
      </p:pic>
    </p:spTree>
    <p:extLst>
      <p:ext uri="{BB962C8B-B14F-4D97-AF65-F5344CB8AC3E}">
        <p14:creationId xmlns:p14="http://schemas.microsoft.com/office/powerpoint/2010/main" val="1461907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C1142-E8FE-7017-D86D-EFA2DD0C2125}"/>
              </a:ext>
            </a:extLst>
          </p:cNvPr>
          <p:cNvSpPr>
            <a:spLocks noGrp="1"/>
          </p:cNvSpPr>
          <p:nvPr>
            <p:ph type="title"/>
          </p:nvPr>
        </p:nvSpPr>
        <p:spPr/>
        <p:txBody>
          <a:bodyPr/>
          <a:lstStyle/>
          <a:p>
            <a:r>
              <a:rPr kumimoji="1" lang="en-US" altLang="zh-CN" dirty="0" err="1"/>
              <a:t>FudanNLP</a:t>
            </a:r>
            <a:r>
              <a:rPr kumimoji="1" lang="zh-CN" altLang="en-US" dirty="0"/>
              <a:t> </a:t>
            </a:r>
            <a:r>
              <a:rPr kumimoji="1" lang="en-US" altLang="zh-CN" dirty="0" err="1"/>
              <a:t>TextFlint</a:t>
            </a:r>
            <a:endParaRPr kumimoji="1" lang="zh-CN" altLang="en-US" dirty="0"/>
          </a:p>
        </p:txBody>
      </p:sp>
      <p:sp>
        <p:nvSpPr>
          <p:cNvPr id="4" name="文本框 3">
            <a:extLst>
              <a:ext uri="{FF2B5EF4-FFF2-40B4-BE49-F238E27FC236}">
                <a16:creationId xmlns:a16="http://schemas.microsoft.com/office/drawing/2014/main" id="{2F4454EE-6C35-A969-6430-E78FE81E5F36}"/>
              </a:ext>
            </a:extLst>
          </p:cNvPr>
          <p:cNvSpPr txBox="1"/>
          <p:nvPr/>
        </p:nvSpPr>
        <p:spPr>
          <a:xfrm>
            <a:off x="3397793" y="5877272"/>
            <a:ext cx="5585568" cy="307777"/>
          </a:xfrm>
          <a:prstGeom prst="rect">
            <a:avLst/>
          </a:prstGeom>
          <a:noFill/>
        </p:spPr>
        <p:txBody>
          <a:bodyPr wrap="none" rtlCol="0">
            <a:spAutoFit/>
          </a:bodyPr>
          <a:lstStyle/>
          <a:p>
            <a:r>
              <a:rPr kumimoji="1" lang="en-AU" altLang="zh-CN" sz="1400" dirty="0">
                <a:latin typeface="Microsoft YaHei" panose="020B0503020204020204" pitchFamily="34" charset="-122"/>
                <a:ea typeface="Microsoft YaHei" panose="020B0503020204020204" pitchFamily="34" charset="-122"/>
                <a:hlinkClick r:id="rId2"/>
              </a:rPr>
              <a:t>https://textflint.github.io/</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hlinkClick r:id="rId3"/>
              </a:rPr>
              <a:t>https://github.com/textflint/textflint</a:t>
            </a:r>
            <a:r>
              <a:rPr kumimoji="1" lang="zh-CN" altLang="en-US" sz="1400" dirty="0">
                <a:latin typeface="Microsoft YaHei" panose="020B0503020204020204" pitchFamily="34" charset="-122"/>
                <a:ea typeface="Microsoft YaHei" panose="020B0503020204020204" pitchFamily="34" charset="-122"/>
              </a:rPr>
              <a:t> </a:t>
            </a:r>
          </a:p>
        </p:txBody>
      </p:sp>
      <p:pic>
        <p:nvPicPr>
          <p:cNvPr id="28674" name="Picture 2">
            <a:extLst>
              <a:ext uri="{FF2B5EF4-FFF2-40B4-BE49-F238E27FC236}">
                <a16:creationId xmlns:a16="http://schemas.microsoft.com/office/drawing/2014/main" id="{3B2EEFF3-D0B5-51F3-E534-90E663ED7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02" y="1721344"/>
            <a:ext cx="6003675" cy="341531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266B08DD-F818-A954-C39F-F02963D49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5624" y="1507096"/>
            <a:ext cx="4815473" cy="3569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683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01DAE-A0FA-74C6-C3B4-13FAC957554B}"/>
              </a:ext>
            </a:extLst>
          </p:cNvPr>
          <p:cNvSpPr>
            <a:spLocks noGrp="1"/>
          </p:cNvSpPr>
          <p:nvPr>
            <p:ph type="title"/>
          </p:nvPr>
        </p:nvSpPr>
        <p:spPr/>
        <p:txBody>
          <a:bodyPr/>
          <a:lstStyle/>
          <a:p>
            <a:r>
              <a:rPr kumimoji="1" lang="en-US" altLang="zh-CN" dirty="0"/>
              <a:t>What</a:t>
            </a:r>
            <a:r>
              <a:rPr kumimoji="1" lang="zh-CN" altLang="en-US" dirty="0"/>
              <a:t> </a:t>
            </a:r>
            <a:r>
              <a:rPr kumimoji="1" lang="en-US" altLang="zh-CN" dirty="0"/>
              <a:t>is</a:t>
            </a:r>
            <a:r>
              <a:rPr kumimoji="1" lang="zh-CN" altLang="en-US" dirty="0"/>
              <a:t> </a:t>
            </a:r>
            <a:r>
              <a:rPr kumimoji="1" lang="en-US" altLang="zh-CN" dirty="0"/>
              <a:t>Missing</a:t>
            </a:r>
            <a:endParaRPr kumimoji="1" lang="zh-CN" altLang="en-US" dirty="0"/>
          </a:p>
        </p:txBody>
      </p:sp>
      <p:sp>
        <p:nvSpPr>
          <p:cNvPr id="4" name="文本框 3">
            <a:extLst>
              <a:ext uri="{FF2B5EF4-FFF2-40B4-BE49-F238E27FC236}">
                <a16:creationId xmlns:a16="http://schemas.microsoft.com/office/drawing/2014/main" id="{538322DA-0622-A871-DD48-CCF99EEF46EA}"/>
              </a:ext>
            </a:extLst>
          </p:cNvPr>
          <p:cNvSpPr txBox="1"/>
          <p:nvPr/>
        </p:nvSpPr>
        <p:spPr>
          <a:xfrm>
            <a:off x="1487488" y="1206570"/>
            <a:ext cx="8570168"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Many</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theoretical</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work</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or</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interpretation</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tools</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have</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been</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proposed</a:t>
            </a:r>
          </a:p>
        </p:txBody>
      </p:sp>
      <p:pic>
        <p:nvPicPr>
          <p:cNvPr id="25602" name="Picture 2" descr="What is Missing Data Bias? | Research Square">
            <a:extLst>
              <a:ext uri="{FF2B5EF4-FFF2-40B4-BE49-F238E27FC236}">
                <a16:creationId xmlns:a16="http://schemas.microsoft.com/office/drawing/2014/main" id="{9C1F6B8D-571C-CE9A-AB65-94A46BBD7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7" y="2780928"/>
            <a:ext cx="381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2A36DFD-9602-F837-8D4A-8893D07A2C8C}"/>
              </a:ext>
            </a:extLst>
          </p:cNvPr>
          <p:cNvSpPr txBox="1"/>
          <p:nvPr/>
        </p:nvSpPr>
        <p:spPr>
          <a:xfrm>
            <a:off x="3069977" y="1865662"/>
            <a:ext cx="6052041" cy="369332"/>
          </a:xfrm>
          <a:prstGeom prst="rect">
            <a:avLst/>
          </a:prstGeom>
          <a:noFill/>
        </p:spPr>
        <p:txBody>
          <a:bodyPr wrap="none" rtlCol="0">
            <a:spAutoFit/>
          </a:bodyPr>
          <a:lstStyle/>
          <a:p>
            <a:r>
              <a:rPr kumimoji="1" lang="en-US" altLang="zh-CN" b="1" dirty="0">
                <a:solidFill>
                  <a:srgbClr val="FF0000"/>
                </a:solidFill>
              </a:rPr>
              <a:t>Yet,</a:t>
            </a:r>
            <a:r>
              <a:rPr kumimoji="1" lang="zh-CN" altLang="en-US" b="1" dirty="0">
                <a:solidFill>
                  <a:srgbClr val="FF0000"/>
                </a:solidFill>
              </a:rPr>
              <a:t> </a:t>
            </a:r>
            <a:r>
              <a:rPr kumimoji="1" lang="en-US" altLang="zh-CN" b="1" dirty="0">
                <a:solidFill>
                  <a:srgbClr val="FF0000"/>
                </a:solidFill>
              </a:rPr>
              <a:t>we</a:t>
            </a:r>
            <a:r>
              <a:rPr kumimoji="1" lang="zh-CN" altLang="en-US" b="1" dirty="0">
                <a:solidFill>
                  <a:srgbClr val="FF0000"/>
                </a:solidFill>
              </a:rPr>
              <a:t> </a:t>
            </a:r>
            <a:r>
              <a:rPr kumimoji="1" lang="en-US" altLang="zh-CN" b="1" dirty="0">
                <a:solidFill>
                  <a:srgbClr val="FF0000"/>
                </a:solidFill>
              </a:rPr>
              <a:t>don’t</a:t>
            </a:r>
            <a:r>
              <a:rPr kumimoji="1" lang="zh-CN" altLang="en-US" b="1" dirty="0">
                <a:solidFill>
                  <a:srgbClr val="FF0000"/>
                </a:solidFill>
              </a:rPr>
              <a:t> </a:t>
            </a:r>
            <a:r>
              <a:rPr kumimoji="1" lang="en-US" altLang="zh-CN" b="1" dirty="0">
                <a:solidFill>
                  <a:srgbClr val="FF0000"/>
                </a:solidFill>
              </a:rPr>
              <a:t>have</a:t>
            </a:r>
            <a:r>
              <a:rPr kumimoji="1" lang="zh-CN" altLang="en-US" b="1" dirty="0">
                <a:solidFill>
                  <a:srgbClr val="FF0000"/>
                </a:solidFill>
              </a:rPr>
              <a:t> </a:t>
            </a:r>
            <a:r>
              <a:rPr kumimoji="1" lang="en-US" altLang="zh-CN" b="1" dirty="0">
                <a:solidFill>
                  <a:srgbClr val="FF0000"/>
                </a:solidFill>
              </a:rPr>
              <a:t>an</a:t>
            </a:r>
            <a:r>
              <a:rPr kumimoji="1" lang="zh-CN" altLang="en-US" b="1" dirty="0">
                <a:solidFill>
                  <a:srgbClr val="FF0000"/>
                </a:solidFill>
              </a:rPr>
              <a:t> </a:t>
            </a:r>
            <a:r>
              <a:rPr kumimoji="1" lang="en-US" altLang="zh-CN" b="1" dirty="0">
                <a:solidFill>
                  <a:srgbClr val="FF0000"/>
                </a:solidFill>
              </a:rPr>
              <a:t>all-in-one</a:t>
            </a:r>
            <a:r>
              <a:rPr kumimoji="1" lang="zh-CN" altLang="en-US" b="1" dirty="0">
                <a:solidFill>
                  <a:srgbClr val="FF0000"/>
                </a:solidFill>
              </a:rPr>
              <a:t> </a:t>
            </a:r>
            <a:r>
              <a:rPr kumimoji="1" lang="en-US" altLang="zh-CN" b="1" dirty="0">
                <a:solidFill>
                  <a:srgbClr val="FF0000"/>
                </a:solidFill>
              </a:rPr>
              <a:t>system</a:t>
            </a:r>
            <a:r>
              <a:rPr kumimoji="1" lang="zh-CN" altLang="en-US" b="1" dirty="0">
                <a:solidFill>
                  <a:srgbClr val="FF0000"/>
                </a:solidFill>
              </a:rPr>
              <a:t> </a:t>
            </a:r>
            <a:r>
              <a:rPr kumimoji="1" lang="en-US" altLang="zh-CN" b="1" dirty="0">
                <a:solidFill>
                  <a:srgbClr val="FF0000"/>
                </a:solidFill>
              </a:rPr>
              <a:t>to</a:t>
            </a:r>
            <a:r>
              <a:rPr kumimoji="1" lang="zh-CN" altLang="en-US" b="1" dirty="0">
                <a:solidFill>
                  <a:srgbClr val="FF0000"/>
                </a:solidFill>
              </a:rPr>
              <a:t> </a:t>
            </a:r>
            <a:r>
              <a:rPr kumimoji="1" lang="en-US" altLang="zh-CN" b="1" dirty="0">
                <a:solidFill>
                  <a:srgbClr val="FF0000"/>
                </a:solidFill>
              </a:rPr>
              <a:t>explain</a:t>
            </a:r>
            <a:r>
              <a:rPr kumimoji="1" lang="zh-CN" altLang="en-US" b="1" dirty="0">
                <a:solidFill>
                  <a:srgbClr val="FF0000"/>
                </a:solidFill>
              </a:rPr>
              <a:t> </a:t>
            </a:r>
            <a:r>
              <a:rPr kumimoji="1" lang="en-US" altLang="zh-CN" b="1" dirty="0">
                <a:solidFill>
                  <a:srgbClr val="FF0000"/>
                </a:solidFill>
              </a:rPr>
              <a:t>everything.</a:t>
            </a:r>
            <a:endParaRPr kumimoji="1" lang="zh-CN" altLang="en-US" b="1" dirty="0">
              <a:solidFill>
                <a:srgbClr val="FF0000"/>
              </a:solidFill>
            </a:endParaRPr>
          </a:p>
        </p:txBody>
      </p:sp>
    </p:spTree>
    <p:extLst>
      <p:ext uri="{BB962C8B-B14F-4D97-AF65-F5344CB8AC3E}">
        <p14:creationId xmlns:p14="http://schemas.microsoft.com/office/powerpoint/2010/main" val="1036265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92404-B73A-6437-56A2-643CD0823879}"/>
              </a:ext>
            </a:extLst>
          </p:cNvPr>
          <p:cNvSpPr>
            <a:spLocks noGrp="1"/>
          </p:cNvSpPr>
          <p:nvPr>
            <p:ph type="title"/>
          </p:nvPr>
        </p:nvSpPr>
        <p:spPr>
          <a:xfrm>
            <a:off x="479376" y="133414"/>
            <a:ext cx="10009112" cy="572971"/>
          </a:xfrm>
        </p:spPr>
        <p:txBody>
          <a:bodyPr/>
          <a:lstStyle/>
          <a:p>
            <a:r>
              <a:rPr kumimoji="1" lang="en-US" altLang="zh-CN" dirty="0"/>
              <a:t>A</a:t>
            </a:r>
            <a:r>
              <a:rPr kumimoji="1" lang="zh-CN" altLang="en-US" dirty="0"/>
              <a:t> </a:t>
            </a:r>
            <a:r>
              <a:rPr kumimoji="1" lang="en-US" altLang="zh-CN" dirty="0"/>
              <a:t>little</a:t>
            </a:r>
            <a:r>
              <a:rPr kumimoji="1" lang="zh-CN" altLang="en-US" dirty="0"/>
              <a:t> </a:t>
            </a:r>
            <a:r>
              <a:rPr kumimoji="1" lang="en-US" altLang="zh-CN" dirty="0"/>
              <a:t>bit</a:t>
            </a:r>
            <a:r>
              <a:rPr kumimoji="1" lang="zh-CN" altLang="en-US" dirty="0"/>
              <a:t> </a:t>
            </a:r>
            <a:r>
              <a:rPr kumimoji="1" lang="en-US" altLang="zh-CN" dirty="0"/>
              <a:t>more</a:t>
            </a:r>
            <a:r>
              <a:rPr kumimoji="1" lang="zh-CN" altLang="en-US" dirty="0"/>
              <a:t> </a:t>
            </a:r>
            <a:r>
              <a:rPr kumimoji="1" lang="en-US" altLang="zh-CN" dirty="0"/>
              <a:t>on:</a:t>
            </a:r>
            <a:r>
              <a:rPr kumimoji="1" lang="zh-CN" altLang="en-US" dirty="0"/>
              <a:t> </a:t>
            </a:r>
            <a:r>
              <a:rPr kumimoji="1" lang="en-US" altLang="zh-CN" dirty="0"/>
              <a:t>Common</a:t>
            </a:r>
            <a:r>
              <a:rPr kumimoji="1" lang="zh-CN" altLang="en-US" dirty="0"/>
              <a:t> </a:t>
            </a:r>
            <a:r>
              <a:rPr kumimoji="1" lang="en-US" altLang="zh-CN" dirty="0"/>
              <a:t>Robustness</a:t>
            </a:r>
            <a:endParaRPr kumimoji="1" lang="zh-CN" altLang="en-US" dirty="0"/>
          </a:p>
        </p:txBody>
      </p:sp>
      <p:sp>
        <p:nvSpPr>
          <p:cNvPr id="4" name="文本框 3">
            <a:extLst>
              <a:ext uri="{FF2B5EF4-FFF2-40B4-BE49-F238E27FC236}">
                <a16:creationId xmlns:a16="http://schemas.microsoft.com/office/drawing/2014/main" id="{C9A356CB-E048-9C24-8A21-4F55127B6080}"/>
              </a:ext>
            </a:extLst>
          </p:cNvPr>
          <p:cNvSpPr txBox="1"/>
          <p:nvPr/>
        </p:nvSpPr>
        <p:spPr>
          <a:xfrm>
            <a:off x="1559496" y="1340768"/>
            <a:ext cx="7484403" cy="923330"/>
          </a:xfrm>
          <a:prstGeom prst="rect">
            <a:avLst/>
          </a:prstGeom>
          <a:noFill/>
        </p:spPr>
        <p:txBody>
          <a:bodyPr wrap="square">
            <a:spAutoFit/>
          </a:bodyPr>
          <a:lstStyle/>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Texture</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bias</a:t>
            </a:r>
          </a:p>
          <a:p>
            <a:pPr marL="285750" indent="-285750">
              <a:buFont typeface="Wingdings" pitchFamily="2" charset="2"/>
              <a:buChar char="p"/>
            </a:pPr>
            <a:endParaRPr kumimoji="1" lang="en-US" altLang="zh-CN"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p"/>
            </a:pPr>
            <a:r>
              <a:rPr kumimoji="1" lang="en-US" altLang="zh-CN" b="1" dirty="0">
                <a:latin typeface="Microsoft YaHei" panose="020B0503020204020204" pitchFamily="34" charset="-122"/>
                <a:ea typeface="Microsoft YaHei" panose="020B0503020204020204" pitchFamily="34" charset="-122"/>
              </a:rPr>
              <a:t>Robustness</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to</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common</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corruptions</a:t>
            </a:r>
            <a:r>
              <a:rPr kumimoji="1" lang="zh-CN" altLang="en-US" b="1" dirty="0">
                <a:latin typeface="Microsoft YaHei" panose="020B0503020204020204" pitchFamily="34" charset="-122"/>
                <a:ea typeface="Microsoft YaHei" panose="020B0503020204020204" pitchFamily="34" charset="-122"/>
              </a:rPr>
              <a:t> </a:t>
            </a:r>
            <a:endParaRPr kumimoji="1"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947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ED1A0F-78D7-6AE5-89CB-5F9173281F68}"/>
              </a:ext>
            </a:extLst>
          </p:cNvPr>
          <p:cNvSpPr>
            <a:spLocks noGrp="1"/>
          </p:cNvSpPr>
          <p:nvPr>
            <p:ph type="title"/>
          </p:nvPr>
        </p:nvSpPr>
        <p:spPr/>
        <p:txBody>
          <a:bodyPr/>
          <a:lstStyle/>
          <a:p>
            <a:r>
              <a:rPr kumimoji="1" lang="en-US" altLang="zh-CN" dirty="0"/>
              <a:t>Feed-Forward</a:t>
            </a:r>
            <a:r>
              <a:rPr kumimoji="1" lang="zh-CN" altLang="en-US" dirty="0"/>
              <a:t> </a:t>
            </a:r>
            <a:r>
              <a:rPr kumimoji="1" lang="en-US" altLang="zh-CN" dirty="0"/>
              <a:t>Neural</a:t>
            </a:r>
            <a:r>
              <a:rPr kumimoji="1" lang="zh-CN" altLang="en-US" dirty="0"/>
              <a:t> </a:t>
            </a:r>
            <a:r>
              <a:rPr kumimoji="1" lang="en-US" altLang="zh-CN" dirty="0"/>
              <a:t>Networks</a:t>
            </a:r>
            <a:endParaRPr kumimoji="1" lang="zh-CN" altLang="en-US" dirty="0"/>
          </a:p>
        </p:txBody>
      </p:sp>
      <p:sp>
        <p:nvSpPr>
          <p:cNvPr id="4" name="Title 1">
            <a:extLst>
              <a:ext uri="{FF2B5EF4-FFF2-40B4-BE49-F238E27FC236}">
                <a16:creationId xmlns:a16="http://schemas.microsoft.com/office/drawing/2014/main" id="{6CF5D6A8-EAA8-5A4E-9DC6-61D5EC0C770E}"/>
              </a:ext>
            </a:extLst>
          </p:cNvPr>
          <p:cNvSpPr txBox="1">
            <a:spLocks/>
          </p:cNvSpPr>
          <p:nvPr/>
        </p:nvSpPr>
        <p:spPr>
          <a:xfrm>
            <a:off x="1945007" y="977041"/>
            <a:ext cx="7320561" cy="992913"/>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latin typeface="+mn-lt"/>
                <a:ea typeface="Microsoft YaHei" panose="020B0503020204020204" pitchFamily="34" charset="-122"/>
                <a:cs typeface="Times New Roman" panose="02020603050405020304" pitchFamily="18" charset="0"/>
              </a:rPr>
              <a:t>Feed-Forward Neural Networks</a:t>
            </a:r>
            <a:r>
              <a:rPr lang="zh-CN" altLang="en-US" sz="2400" dirty="0">
                <a:latin typeface="+mn-lt"/>
                <a:ea typeface="Microsoft YaHei" panose="020B0503020204020204" pitchFamily="34" charset="-122"/>
                <a:cs typeface="Times New Roman" panose="02020603050405020304" pitchFamily="18" charset="0"/>
              </a:rPr>
              <a:t> </a:t>
            </a:r>
            <a:r>
              <a:rPr lang="en-US" altLang="zh-CN" sz="2400" dirty="0">
                <a:latin typeface="+mn-lt"/>
                <a:ea typeface="Microsoft YaHei" panose="020B0503020204020204" pitchFamily="34" charset="-122"/>
                <a:cs typeface="Times New Roman" panose="02020603050405020304" pitchFamily="18" charset="0"/>
              </a:rPr>
              <a:t>(FNN)</a:t>
            </a:r>
          </a:p>
          <a:p>
            <a:r>
              <a:rPr lang="en-US" altLang="zh-CN" sz="2400" dirty="0">
                <a:latin typeface="+mn-lt"/>
                <a:ea typeface="Microsoft YaHei" panose="020B0503020204020204" pitchFamily="34" charset="-122"/>
                <a:cs typeface="Times New Roman" panose="02020603050405020304" pitchFamily="18" charset="0"/>
              </a:rPr>
              <a:t>Fully</a:t>
            </a:r>
            <a:r>
              <a:rPr lang="zh-CN" altLang="en-US" sz="2400" dirty="0">
                <a:latin typeface="+mn-lt"/>
                <a:ea typeface="Microsoft YaHei" panose="020B0503020204020204" pitchFamily="34" charset="-122"/>
                <a:cs typeface="Times New Roman" panose="02020603050405020304" pitchFamily="18" charset="0"/>
              </a:rPr>
              <a:t> </a:t>
            </a:r>
            <a:r>
              <a:rPr lang="en-US" altLang="zh-CN" sz="2400" dirty="0">
                <a:latin typeface="+mn-lt"/>
                <a:ea typeface="Microsoft YaHei" panose="020B0503020204020204" pitchFamily="34" charset="-122"/>
                <a:cs typeface="Times New Roman" panose="02020603050405020304" pitchFamily="18" charset="0"/>
              </a:rPr>
              <a:t>Connected</a:t>
            </a:r>
            <a:r>
              <a:rPr lang="zh-CN" altLang="en-US" sz="2400" dirty="0">
                <a:latin typeface="+mn-lt"/>
                <a:ea typeface="Microsoft YaHei" panose="020B0503020204020204" pitchFamily="34" charset="-122"/>
                <a:cs typeface="Times New Roman" panose="02020603050405020304" pitchFamily="18" charset="0"/>
              </a:rPr>
              <a:t> </a:t>
            </a:r>
            <a:r>
              <a:rPr lang="en-US" altLang="zh-CN" sz="2400" dirty="0">
                <a:latin typeface="+mn-lt"/>
                <a:ea typeface="Microsoft YaHei" panose="020B0503020204020204" pitchFamily="34" charset="-122"/>
                <a:cs typeface="Times New Roman" panose="02020603050405020304" pitchFamily="18" charset="0"/>
              </a:rPr>
              <a:t>Neural</a:t>
            </a:r>
            <a:r>
              <a:rPr lang="zh-CN" altLang="en-US" sz="2400" dirty="0">
                <a:latin typeface="+mn-lt"/>
                <a:ea typeface="Microsoft YaHei" panose="020B0503020204020204" pitchFamily="34" charset="-122"/>
                <a:cs typeface="Times New Roman" panose="02020603050405020304" pitchFamily="18" charset="0"/>
              </a:rPr>
              <a:t> </a:t>
            </a:r>
            <a:r>
              <a:rPr lang="en-US" altLang="zh-CN" sz="2400" dirty="0">
                <a:latin typeface="+mn-lt"/>
                <a:ea typeface="Microsoft YaHei" panose="020B0503020204020204" pitchFamily="34" charset="-122"/>
                <a:cs typeface="Times New Roman" panose="02020603050405020304" pitchFamily="18" charset="0"/>
              </a:rPr>
              <a:t>Networks</a:t>
            </a:r>
            <a:r>
              <a:rPr lang="zh-CN" altLang="en-US" sz="2400" dirty="0">
                <a:latin typeface="+mn-lt"/>
                <a:ea typeface="Microsoft YaHei" panose="020B0503020204020204" pitchFamily="34" charset="-122"/>
                <a:cs typeface="Times New Roman" panose="02020603050405020304" pitchFamily="18" charset="0"/>
              </a:rPr>
              <a:t> </a:t>
            </a:r>
            <a:r>
              <a:rPr lang="en-US" altLang="zh-CN" sz="2400" dirty="0">
                <a:latin typeface="+mn-lt"/>
                <a:ea typeface="Microsoft YaHei" panose="020B0503020204020204" pitchFamily="34" charset="-122"/>
                <a:cs typeface="Times New Roman" panose="02020603050405020304" pitchFamily="18" charset="0"/>
              </a:rPr>
              <a:t>(FCN)</a:t>
            </a:r>
          </a:p>
          <a:p>
            <a:r>
              <a:rPr lang="en-US" altLang="zh-CN" sz="2400" dirty="0">
                <a:latin typeface="+mn-lt"/>
                <a:ea typeface="Microsoft YaHei" panose="020B0503020204020204" pitchFamily="34" charset="-122"/>
                <a:cs typeface="Times New Roman" panose="02020603050405020304" pitchFamily="18" charset="0"/>
              </a:rPr>
              <a:t>Multilayer</a:t>
            </a:r>
            <a:r>
              <a:rPr lang="zh-CN" altLang="en-US" sz="2400" dirty="0">
                <a:latin typeface="+mn-lt"/>
                <a:ea typeface="Microsoft YaHei" panose="020B0503020204020204" pitchFamily="34" charset="-122"/>
                <a:cs typeface="Times New Roman" panose="02020603050405020304" pitchFamily="18" charset="0"/>
              </a:rPr>
              <a:t> </a:t>
            </a:r>
            <a:r>
              <a:rPr lang="en-US" altLang="zh-CN" sz="2400" dirty="0">
                <a:latin typeface="+mn-lt"/>
                <a:ea typeface="Microsoft YaHei" panose="020B0503020204020204" pitchFamily="34" charset="-122"/>
                <a:cs typeface="Times New Roman" panose="02020603050405020304" pitchFamily="18" charset="0"/>
              </a:rPr>
              <a:t>Perceptron</a:t>
            </a:r>
            <a:r>
              <a:rPr lang="zh-CN" altLang="en-US" sz="2400" dirty="0">
                <a:latin typeface="+mn-lt"/>
                <a:ea typeface="Microsoft YaHei" panose="020B0503020204020204" pitchFamily="34" charset="-122"/>
                <a:cs typeface="Times New Roman" panose="02020603050405020304" pitchFamily="18" charset="0"/>
              </a:rPr>
              <a:t> </a:t>
            </a:r>
            <a:r>
              <a:rPr lang="en-US" altLang="zh-CN" sz="2400" dirty="0">
                <a:latin typeface="+mn-lt"/>
                <a:ea typeface="Microsoft YaHei" panose="020B0503020204020204" pitchFamily="34" charset="-122"/>
                <a:cs typeface="Times New Roman" panose="02020603050405020304" pitchFamily="18" charset="0"/>
              </a:rPr>
              <a:t>(MLP)</a:t>
            </a:r>
            <a:endParaRPr lang="en-AU" sz="2400" dirty="0">
              <a:latin typeface="+mn-lt"/>
              <a:ea typeface="Microsoft YaHei" panose="020B0503020204020204" pitchFamily="34" charset="-122"/>
              <a:cs typeface="Times New Roman" panose="02020603050405020304" pitchFamily="18" charset="0"/>
            </a:endParaRPr>
          </a:p>
        </p:txBody>
      </p:sp>
      <p:sp>
        <p:nvSpPr>
          <p:cNvPr id="5" name="TextBox 4">
            <a:extLst>
              <a:ext uri="{FF2B5EF4-FFF2-40B4-BE49-F238E27FC236}">
                <a16:creationId xmlns:a16="http://schemas.microsoft.com/office/drawing/2014/main" id="{64D852A5-9049-1754-189C-D6D3F7F4E042}"/>
              </a:ext>
            </a:extLst>
          </p:cNvPr>
          <p:cNvSpPr txBox="1"/>
          <p:nvPr/>
        </p:nvSpPr>
        <p:spPr>
          <a:xfrm>
            <a:off x="2063553" y="4787740"/>
            <a:ext cx="6264696" cy="1015663"/>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ea typeface="Microsoft YaHei" panose="020B0503020204020204" pitchFamily="34" charset="-122"/>
              </a:rPr>
              <a:t>The</a:t>
            </a:r>
            <a:r>
              <a:rPr lang="zh-CN" altLang="en-US" sz="2000" dirty="0">
                <a:ea typeface="Microsoft YaHei" panose="020B0503020204020204" pitchFamily="34" charset="-122"/>
              </a:rPr>
              <a:t> </a:t>
            </a:r>
            <a:r>
              <a:rPr lang="en-US" altLang="zh-CN" sz="2000" b="1" dirty="0">
                <a:ea typeface="Microsoft YaHei" panose="020B0503020204020204" pitchFamily="34" charset="-122"/>
              </a:rPr>
              <a:t>simplest</a:t>
            </a:r>
            <a:r>
              <a:rPr lang="zh-CN" altLang="en-US" sz="2000" dirty="0">
                <a:ea typeface="Microsoft YaHei" panose="020B0503020204020204" pitchFamily="34" charset="-122"/>
              </a:rPr>
              <a:t> </a:t>
            </a:r>
            <a:r>
              <a:rPr lang="en-US" altLang="zh-CN" sz="2000" dirty="0">
                <a:ea typeface="Microsoft YaHei" panose="020B0503020204020204" pitchFamily="34" charset="-122"/>
              </a:rPr>
              <a:t>neural</a:t>
            </a:r>
            <a:r>
              <a:rPr lang="zh-CN" altLang="en-US" sz="2000" dirty="0">
                <a:ea typeface="Microsoft YaHei" panose="020B0503020204020204" pitchFamily="34" charset="-122"/>
              </a:rPr>
              <a:t> </a:t>
            </a:r>
            <a:r>
              <a:rPr lang="en-US" altLang="zh-CN" sz="2000" dirty="0">
                <a:ea typeface="Microsoft YaHei" panose="020B0503020204020204" pitchFamily="34" charset="-122"/>
              </a:rPr>
              <a:t>network</a:t>
            </a:r>
          </a:p>
          <a:p>
            <a:pPr marL="342900" indent="-342900">
              <a:buFont typeface="Arial" panose="020B0604020202020204" pitchFamily="34" charset="0"/>
              <a:buChar char="•"/>
            </a:pPr>
            <a:r>
              <a:rPr lang="en-AU" sz="2000" b="1" dirty="0">
                <a:ea typeface="Microsoft YaHei" panose="020B0503020204020204" pitchFamily="34" charset="-122"/>
              </a:rPr>
              <a:t>Fully</a:t>
            </a:r>
            <a:r>
              <a:rPr lang="en-US" altLang="zh-CN" sz="2000" b="1" dirty="0">
                <a:ea typeface="Microsoft YaHei" panose="020B0503020204020204" pitchFamily="34" charset="-122"/>
              </a:rPr>
              <a:t>-</a:t>
            </a:r>
            <a:r>
              <a:rPr lang="en-AU" sz="2000" b="1" dirty="0">
                <a:ea typeface="Microsoft YaHei" panose="020B0503020204020204" pitchFamily="34" charset="-122"/>
              </a:rPr>
              <a:t>connected </a:t>
            </a:r>
            <a:r>
              <a:rPr lang="en-AU" sz="2000" dirty="0">
                <a:ea typeface="Microsoft YaHei" panose="020B0503020204020204" pitchFamily="34" charset="-122"/>
              </a:rPr>
              <a:t>between layers</a:t>
            </a:r>
          </a:p>
          <a:p>
            <a:pPr marL="342900" indent="-342900">
              <a:buFont typeface="Arial" panose="020B0604020202020204" pitchFamily="34" charset="0"/>
              <a:buChar char="•"/>
            </a:pPr>
            <a:r>
              <a:rPr lang="en-AU" sz="2000" dirty="0">
                <a:ea typeface="Microsoft YaHei" panose="020B0503020204020204" pitchFamily="34" charset="-122"/>
              </a:rPr>
              <a:t>For data that has </a:t>
            </a:r>
            <a:r>
              <a:rPr lang="en-AU" sz="2000" dirty="0">
                <a:solidFill>
                  <a:srgbClr val="FF0000"/>
                </a:solidFill>
                <a:ea typeface="Microsoft YaHei" panose="020B0503020204020204" pitchFamily="34" charset="-122"/>
              </a:rPr>
              <a:t>NO</a:t>
            </a:r>
            <a:r>
              <a:rPr lang="en-AU" sz="2000" dirty="0">
                <a:ea typeface="Microsoft YaHei" panose="020B0503020204020204" pitchFamily="34" charset="-122"/>
              </a:rPr>
              <a:t> temporal or spatial order</a:t>
            </a:r>
          </a:p>
        </p:txBody>
      </p:sp>
      <p:pic>
        <p:nvPicPr>
          <p:cNvPr id="6" name="Picture 5">
            <a:extLst>
              <a:ext uri="{FF2B5EF4-FFF2-40B4-BE49-F238E27FC236}">
                <a16:creationId xmlns:a16="http://schemas.microsoft.com/office/drawing/2014/main" id="{149878B1-FA49-1A4F-552D-E7A7F411D947}"/>
              </a:ext>
            </a:extLst>
          </p:cNvPr>
          <p:cNvPicPr>
            <a:picLocks noChangeAspect="1"/>
          </p:cNvPicPr>
          <p:nvPr/>
        </p:nvPicPr>
        <p:blipFill>
          <a:blip r:embed="rId2"/>
          <a:stretch>
            <a:fillRect/>
          </a:stretch>
        </p:blipFill>
        <p:spPr>
          <a:xfrm>
            <a:off x="1703512" y="2173152"/>
            <a:ext cx="6716235" cy="1981453"/>
          </a:xfrm>
          <a:prstGeom prst="rect">
            <a:avLst/>
          </a:prstGeom>
        </p:spPr>
      </p:pic>
      <p:pic>
        <p:nvPicPr>
          <p:cNvPr id="7" name="Picture 7">
            <a:extLst>
              <a:ext uri="{FF2B5EF4-FFF2-40B4-BE49-F238E27FC236}">
                <a16:creationId xmlns:a16="http://schemas.microsoft.com/office/drawing/2014/main" id="{39459396-5A60-5694-8A7E-7E2F268238B5}"/>
              </a:ext>
            </a:extLst>
          </p:cNvPr>
          <p:cNvPicPr>
            <a:picLocks noChangeAspect="1"/>
          </p:cNvPicPr>
          <p:nvPr/>
        </p:nvPicPr>
        <p:blipFill>
          <a:blip r:embed="rId3"/>
          <a:stretch>
            <a:fillRect/>
          </a:stretch>
        </p:blipFill>
        <p:spPr>
          <a:xfrm>
            <a:off x="9085472" y="1617982"/>
            <a:ext cx="1569441" cy="1662907"/>
          </a:xfrm>
          <a:prstGeom prst="rect">
            <a:avLst/>
          </a:prstGeom>
        </p:spPr>
      </p:pic>
      <p:pic>
        <p:nvPicPr>
          <p:cNvPr id="8" name="Picture 9">
            <a:extLst>
              <a:ext uri="{FF2B5EF4-FFF2-40B4-BE49-F238E27FC236}">
                <a16:creationId xmlns:a16="http://schemas.microsoft.com/office/drawing/2014/main" id="{10B7E15B-9D5E-B7B3-EB80-578232844D46}"/>
              </a:ext>
            </a:extLst>
          </p:cNvPr>
          <p:cNvPicPr>
            <a:picLocks noChangeAspect="1"/>
          </p:cNvPicPr>
          <p:nvPr/>
        </p:nvPicPr>
        <p:blipFill>
          <a:blip r:embed="rId4"/>
          <a:stretch>
            <a:fillRect/>
          </a:stretch>
        </p:blipFill>
        <p:spPr>
          <a:xfrm>
            <a:off x="9163233" y="3280889"/>
            <a:ext cx="1524000" cy="1662906"/>
          </a:xfrm>
          <a:prstGeom prst="rect">
            <a:avLst/>
          </a:prstGeom>
        </p:spPr>
      </p:pic>
      <p:sp>
        <p:nvSpPr>
          <p:cNvPr id="9" name="TextBox 10">
            <a:extLst>
              <a:ext uri="{FF2B5EF4-FFF2-40B4-BE49-F238E27FC236}">
                <a16:creationId xmlns:a16="http://schemas.microsoft.com/office/drawing/2014/main" id="{76F41984-B42A-2AD4-171D-08F283849233}"/>
              </a:ext>
            </a:extLst>
          </p:cNvPr>
          <p:cNvSpPr txBox="1"/>
          <p:nvPr/>
        </p:nvSpPr>
        <p:spPr>
          <a:xfrm>
            <a:off x="9085472" y="5875825"/>
            <a:ext cx="2889252" cy="338554"/>
          </a:xfrm>
          <a:prstGeom prst="rect">
            <a:avLst/>
          </a:prstGeom>
          <a:noFill/>
        </p:spPr>
        <p:txBody>
          <a:bodyPr wrap="none" rtlCol="0">
            <a:spAutoFit/>
          </a:bodyPr>
          <a:lstStyle/>
          <a:p>
            <a:r>
              <a:rPr lang="en-US" sz="1600" dirty="0">
                <a:latin typeface="Microsoft YaHei" panose="020B0503020204020204" pitchFamily="34" charset="-122"/>
                <a:ea typeface="Microsoft YaHei" panose="020B0503020204020204" pitchFamily="34" charset="-122"/>
                <a:hlinkClick r:id="rId5">
                  <a:extLst>
                    <a:ext uri="{A12FA001-AC4F-418D-AE19-62706E023703}">
                      <ahyp:hlinkClr xmlns:ahyp="http://schemas.microsoft.com/office/drawing/2018/hyperlinkcolor" val="tx"/>
                    </a:ext>
                  </a:extLst>
                </a:hlinkClick>
              </a:rPr>
              <a:t>http://cs231n.stanford.edu/</a:t>
            </a:r>
            <a:endParaRPr 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0313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92404-B73A-6437-56A2-643CD0823879}"/>
              </a:ext>
            </a:extLst>
          </p:cNvPr>
          <p:cNvSpPr>
            <a:spLocks noGrp="1"/>
          </p:cNvSpPr>
          <p:nvPr>
            <p:ph type="title"/>
          </p:nvPr>
        </p:nvSpPr>
        <p:spPr/>
        <p:txBody>
          <a:bodyPr/>
          <a:lstStyle/>
          <a:p>
            <a:r>
              <a:rPr kumimoji="1" lang="en-US" altLang="zh-CN" dirty="0"/>
              <a:t>Texture</a:t>
            </a:r>
            <a:r>
              <a:rPr kumimoji="1" lang="zh-CN" altLang="en-US" dirty="0"/>
              <a:t> </a:t>
            </a:r>
            <a:r>
              <a:rPr kumimoji="1" lang="en-US" altLang="zh-CN" dirty="0"/>
              <a:t>bias</a:t>
            </a:r>
            <a:endParaRPr kumimoji="1" lang="zh-CN" altLang="en-US" dirty="0"/>
          </a:p>
        </p:txBody>
      </p:sp>
      <p:sp>
        <p:nvSpPr>
          <p:cNvPr id="3" name="文本框 2">
            <a:extLst>
              <a:ext uri="{FF2B5EF4-FFF2-40B4-BE49-F238E27FC236}">
                <a16:creationId xmlns:a16="http://schemas.microsoft.com/office/drawing/2014/main" id="{E5A64F00-7D36-6C34-2D35-FDE0034B9AD1}"/>
              </a:ext>
            </a:extLst>
          </p:cNvPr>
          <p:cNvSpPr txBox="1"/>
          <p:nvPr/>
        </p:nvSpPr>
        <p:spPr>
          <a:xfrm>
            <a:off x="468376" y="6037611"/>
            <a:ext cx="9418116" cy="523220"/>
          </a:xfrm>
          <a:prstGeom prst="rect">
            <a:avLst/>
          </a:prstGeom>
          <a:noFill/>
        </p:spPr>
        <p:txBody>
          <a:bodyPr wrap="square" rtlCol="0">
            <a:spAutoFit/>
          </a:bodyPr>
          <a:lstStyle/>
          <a:p>
            <a:r>
              <a:rPr lang="en-AU" altLang="zh-CN" sz="1400" b="0" i="0" dirty="0" err="1">
                <a:effectLst/>
                <a:latin typeface="Microsoft YaHei" panose="020B0503020204020204" pitchFamily="34" charset="-122"/>
                <a:ea typeface="Microsoft YaHei" panose="020B0503020204020204" pitchFamily="34" charset="-122"/>
              </a:rPr>
              <a:t>Geirhos</a:t>
            </a:r>
            <a:r>
              <a:rPr lang="en-AU" altLang="zh-CN" sz="1400" b="0" i="0" dirty="0">
                <a:effectLst/>
                <a:latin typeface="Microsoft YaHei" panose="020B0503020204020204" pitchFamily="34" charset="-122"/>
                <a:ea typeface="Microsoft YaHei" panose="020B0503020204020204" pitchFamily="34" charset="-122"/>
              </a:rPr>
              <a:t>, Robert, et al. "ImageNet-trained CNNs are biased towards texture; increasing shape bias improves accuracy and robustness." </a:t>
            </a:r>
            <a:r>
              <a:rPr lang="en-US" altLang="zh-CN" sz="1400" b="0" i="1" dirty="0">
                <a:effectLst/>
                <a:latin typeface="Microsoft YaHei" panose="020B0503020204020204" pitchFamily="34" charset="-122"/>
                <a:ea typeface="Microsoft YaHei" panose="020B0503020204020204" pitchFamily="34" charset="-122"/>
              </a:rPr>
              <a:t>ICLR</a:t>
            </a:r>
            <a:r>
              <a:rPr lang="en-US" altLang="zh-CN" sz="1400" dirty="0">
                <a:latin typeface="Microsoft YaHei" panose="020B0503020204020204" pitchFamily="34" charset="-122"/>
                <a:ea typeface="Microsoft YaHei" panose="020B0503020204020204" pitchFamily="34" charset="-122"/>
              </a:rPr>
              <a:t>,</a:t>
            </a:r>
            <a:r>
              <a:rPr lang="en-AU" altLang="zh-CN" sz="1400" b="0" i="0" dirty="0">
                <a:effectLst/>
                <a:latin typeface="Microsoft YaHei" panose="020B0503020204020204" pitchFamily="34" charset="-122"/>
                <a:ea typeface="Microsoft YaHei" panose="020B0503020204020204" pitchFamily="34" charset="-122"/>
              </a:rPr>
              <a:t> 201</a:t>
            </a:r>
            <a:r>
              <a:rPr lang="en-US" altLang="zh-CN" sz="1400" b="0" i="0" dirty="0">
                <a:effectLst/>
                <a:latin typeface="Microsoft YaHei" panose="020B0503020204020204" pitchFamily="34" charset="-122"/>
                <a:ea typeface="Microsoft YaHei" panose="020B0503020204020204" pitchFamily="34" charset="-122"/>
              </a:rPr>
              <a:t>9</a:t>
            </a:r>
            <a:r>
              <a:rPr lang="en-AU" altLang="zh-CN" sz="1400" b="0" i="0" dirty="0">
                <a:effectLst/>
                <a:latin typeface="Microsoft YaHei" panose="020B0503020204020204" pitchFamily="34" charset="-122"/>
                <a:ea typeface="Microsoft YaHei" panose="020B0503020204020204" pitchFamily="34" charset="-122"/>
              </a:rPr>
              <a:t>.</a:t>
            </a:r>
            <a:endParaRPr kumimoji="1" lang="zh-CN" altLang="en-US" sz="14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538FD9B-533D-6FAA-D854-F6E7507636B9}"/>
              </a:ext>
            </a:extLst>
          </p:cNvPr>
          <p:cNvPicPr>
            <a:picLocks noChangeAspect="1"/>
          </p:cNvPicPr>
          <p:nvPr/>
        </p:nvPicPr>
        <p:blipFill>
          <a:blip r:embed="rId2"/>
          <a:stretch>
            <a:fillRect/>
          </a:stretch>
        </p:blipFill>
        <p:spPr>
          <a:xfrm>
            <a:off x="489690" y="1901976"/>
            <a:ext cx="5719814" cy="2176264"/>
          </a:xfrm>
          <a:prstGeom prst="rect">
            <a:avLst/>
          </a:prstGeom>
        </p:spPr>
      </p:pic>
      <p:pic>
        <p:nvPicPr>
          <p:cNvPr id="6" name="图片 5">
            <a:extLst>
              <a:ext uri="{FF2B5EF4-FFF2-40B4-BE49-F238E27FC236}">
                <a16:creationId xmlns:a16="http://schemas.microsoft.com/office/drawing/2014/main" id="{CC11EB4A-753F-A197-2DD9-E9B156E4F2CD}"/>
              </a:ext>
            </a:extLst>
          </p:cNvPr>
          <p:cNvPicPr>
            <a:picLocks noChangeAspect="1"/>
          </p:cNvPicPr>
          <p:nvPr/>
        </p:nvPicPr>
        <p:blipFill>
          <a:blip r:embed="rId3"/>
          <a:stretch>
            <a:fillRect/>
          </a:stretch>
        </p:blipFill>
        <p:spPr>
          <a:xfrm>
            <a:off x="6384032" y="1350377"/>
            <a:ext cx="3519580" cy="4157246"/>
          </a:xfrm>
          <a:prstGeom prst="rect">
            <a:avLst/>
          </a:prstGeom>
        </p:spPr>
      </p:pic>
      <p:pic>
        <p:nvPicPr>
          <p:cNvPr id="8" name="图片 7">
            <a:extLst>
              <a:ext uri="{FF2B5EF4-FFF2-40B4-BE49-F238E27FC236}">
                <a16:creationId xmlns:a16="http://schemas.microsoft.com/office/drawing/2014/main" id="{E6A879FA-6EAA-59A4-33B8-9FB60B137EA8}"/>
              </a:ext>
            </a:extLst>
          </p:cNvPr>
          <p:cNvPicPr>
            <a:picLocks noChangeAspect="1"/>
          </p:cNvPicPr>
          <p:nvPr/>
        </p:nvPicPr>
        <p:blipFill>
          <a:blip r:embed="rId4"/>
          <a:stretch>
            <a:fillRect/>
          </a:stretch>
        </p:blipFill>
        <p:spPr>
          <a:xfrm>
            <a:off x="10027191" y="1809380"/>
            <a:ext cx="254000" cy="241300"/>
          </a:xfrm>
          <a:prstGeom prst="rect">
            <a:avLst/>
          </a:prstGeom>
        </p:spPr>
      </p:pic>
      <p:sp>
        <p:nvSpPr>
          <p:cNvPr id="9" name="文本框 8">
            <a:extLst>
              <a:ext uri="{FF2B5EF4-FFF2-40B4-BE49-F238E27FC236}">
                <a16:creationId xmlns:a16="http://schemas.microsoft.com/office/drawing/2014/main" id="{AB94DC73-6335-19EF-CCB5-719260C5F65D}"/>
              </a:ext>
            </a:extLst>
          </p:cNvPr>
          <p:cNvSpPr txBox="1"/>
          <p:nvPr/>
        </p:nvSpPr>
        <p:spPr>
          <a:xfrm>
            <a:off x="10404770" y="1745364"/>
            <a:ext cx="788999" cy="338554"/>
          </a:xfrm>
          <a:prstGeom prst="rect">
            <a:avLst/>
          </a:prstGeom>
          <a:noFill/>
        </p:spPr>
        <p:txBody>
          <a:bodyPr wrap="none" rtlCol="0">
            <a:spAutoFit/>
          </a:bodyPr>
          <a:lstStyle/>
          <a:p>
            <a:r>
              <a:rPr kumimoji="1" lang="en-US" altLang="zh-CN" sz="1600" dirty="0"/>
              <a:t>Human</a:t>
            </a:r>
            <a:endParaRPr kumimoji="1" lang="zh-CN" altLang="en-US" sz="1600" dirty="0"/>
          </a:p>
        </p:txBody>
      </p:sp>
      <p:pic>
        <p:nvPicPr>
          <p:cNvPr id="10" name="图片 9">
            <a:extLst>
              <a:ext uri="{FF2B5EF4-FFF2-40B4-BE49-F238E27FC236}">
                <a16:creationId xmlns:a16="http://schemas.microsoft.com/office/drawing/2014/main" id="{95B73B91-E4C6-53F4-282E-FE8F0979A917}"/>
              </a:ext>
            </a:extLst>
          </p:cNvPr>
          <p:cNvPicPr>
            <a:picLocks noChangeAspect="1"/>
          </p:cNvPicPr>
          <p:nvPr/>
        </p:nvPicPr>
        <p:blipFill>
          <a:blip r:embed="rId5"/>
          <a:stretch>
            <a:fillRect/>
          </a:stretch>
        </p:blipFill>
        <p:spPr>
          <a:xfrm>
            <a:off x="10061870" y="2198020"/>
            <a:ext cx="279400" cy="266700"/>
          </a:xfrm>
          <a:prstGeom prst="rect">
            <a:avLst/>
          </a:prstGeom>
        </p:spPr>
      </p:pic>
      <p:pic>
        <p:nvPicPr>
          <p:cNvPr id="11" name="图片 10">
            <a:extLst>
              <a:ext uri="{FF2B5EF4-FFF2-40B4-BE49-F238E27FC236}">
                <a16:creationId xmlns:a16="http://schemas.microsoft.com/office/drawing/2014/main" id="{5A95691A-3F44-0B67-A9D2-9E1F36C1AA4E}"/>
              </a:ext>
            </a:extLst>
          </p:cNvPr>
          <p:cNvPicPr>
            <a:picLocks noChangeAspect="1"/>
          </p:cNvPicPr>
          <p:nvPr/>
        </p:nvPicPr>
        <p:blipFill>
          <a:blip r:embed="rId6"/>
          <a:stretch>
            <a:fillRect/>
          </a:stretch>
        </p:blipFill>
        <p:spPr>
          <a:xfrm>
            <a:off x="10061870" y="2485493"/>
            <a:ext cx="279400" cy="228600"/>
          </a:xfrm>
          <a:prstGeom prst="rect">
            <a:avLst/>
          </a:prstGeom>
        </p:spPr>
      </p:pic>
      <p:sp>
        <p:nvSpPr>
          <p:cNvPr id="12" name="文本框 11">
            <a:extLst>
              <a:ext uri="{FF2B5EF4-FFF2-40B4-BE49-F238E27FC236}">
                <a16:creationId xmlns:a16="http://schemas.microsoft.com/office/drawing/2014/main" id="{CC4607DF-4600-F329-7A3E-02B63344C93C}"/>
              </a:ext>
            </a:extLst>
          </p:cNvPr>
          <p:cNvSpPr txBox="1"/>
          <p:nvPr/>
        </p:nvSpPr>
        <p:spPr>
          <a:xfrm>
            <a:off x="670497" y="4608228"/>
            <a:ext cx="5490927" cy="646331"/>
          </a:xfrm>
          <a:prstGeom prst="rect">
            <a:avLst/>
          </a:prstGeom>
          <a:noFill/>
          <a:ln>
            <a:solidFill>
              <a:srgbClr val="A8D7FF"/>
            </a:solidFill>
          </a:ln>
        </p:spPr>
        <p:txBody>
          <a:bodyPr wrap="none" rtlCol="0">
            <a:spAutoFit/>
          </a:bodyPr>
          <a:lstStyle/>
          <a:p>
            <a:r>
              <a:rPr kumimoji="1" lang="en-US" altLang="zh-CN" dirty="0"/>
              <a:t>Temporary</a:t>
            </a:r>
            <a:r>
              <a:rPr kumimoji="1" lang="zh-CN" altLang="en-US" dirty="0"/>
              <a:t> </a:t>
            </a:r>
            <a:r>
              <a:rPr kumimoji="1" lang="en-US" altLang="zh-CN" dirty="0"/>
              <a:t>solution:</a:t>
            </a:r>
            <a:r>
              <a:rPr kumimoji="1" lang="zh-CN" altLang="en-US" dirty="0"/>
              <a:t> </a:t>
            </a:r>
            <a:r>
              <a:rPr kumimoji="1" lang="en-US" altLang="zh-CN" dirty="0"/>
              <a:t>Data</a:t>
            </a:r>
            <a:r>
              <a:rPr kumimoji="1" lang="zh-CN" altLang="en-US" dirty="0"/>
              <a:t> </a:t>
            </a:r>
            <a:r>
              <a:rPr kumimoji="1" lang="en-US" altLang="zh-CN" dirty="0"/>
              <a:t>Augmentation</a:t>
            </a:r>
            <a:r>
              <a:rPr kumimoji="1" lang="zh-CN" altLang="en-US" dirty="0"/>
              <a:t> </a:t>
            </a:r>
            <a:r>
              <a:rPr kumimoji="1" lang="en-US" altLang="zh-CN" dirty="0"/>
              <a:t>(</a:t>
            </a:r>
            <a:r>
              <a:rPr kumimoji="1" lang="en-US" altLang="zh-CN" b="1" dirty="0">
                <a:solidFill>
                  <a:srgbClr val="FF0000"/>
                </a:solidFill>
              </a:rPr>
              <a:t>Style</a:t>
            </a:r>
            <a:r>
              <a:rPr kumimoji="1" lang="zh-CN" altLang="en-US" b="1" dirty="0">
                <a:solidFill>
                  <a:srgbClr val="FF0000"/>
                </a:solidFill>
              </a:rPr>
              <a:t> </a:t>
            </a:r>
            <a:r>
              <a:rPr kumimoji="1" lang="en-US" altLang="zh-CN" b="1" dirty="0">
                <a:solidFill>
                  <a:srgbClr val="FF0000"/>
                </a:solidFill>
              </a:rPr>
              <a:t>Transfer</a:t>
            </a:r>
            <a:r>
              <a:rPr kumimoji="1" lang="en-US" altLang="zh-CN" b="1" dirty="0"/>
              <a:t>)</a:t>
            </a:r>
            <a:r>
              <a:rPr kumimoji="1" lang="zh-CN" altLang="en-US" b="1" dirty="0">
                <a:solidFill>
                  <a:srgbClr val="FF0000"/>
                </a:solidFill>
              </a:rPr>
              <a:t> </a:t>
            </a:r>
            <a:endParaRPr kumimoji="1" lang="en-US" altLang="zh-CN" b="1" dirty="0">
              <a:solidFill>
                <a:srgbClr val="FF0000"/>
              </a:solidFill>
            </a:endParaRPr>
          </a:p>
          <a:p>
            <a:pPr algn="ctr"/>
            <a:r>
              <a:rPr lang="en-US" altLang="zh-CN" dirty="0"/>
              <a:t>ImageNet</a:t>
            </a:r>
            <a:r>
              <a:rPr lang="zh-CN" altLang="en-US" dirty="0"/>
              <a:t> </a:t>
            </a:r>
            <a:r>
              <a:rPr lang="en-US" altLang="zh-CN" dirty="0"/>
              <a:t>-&gt;</a:t>
            </a:r>
            <a:r>
              <a:rPr lang="zh-CN" altLang="en-US" dirty="0"/>
              <a:t> </a:t>
            </a:r>
            <a:r>
              <a:rPr lang="en-AU" altLang="zh-CN" dirty="0"/>
              <a:t>Stylized-ImageNet</a:t>
            </a:r>
            <a:endParaRPr kumimoji="1" lang="zh-CN" altLang="en-US" dirty="0"/>
          </a:p>
        </p:txBody>
      </p:sp>
      <p:sp>
        <p:nvSpPr>
          <p:cNvPr id="13" name="文本框 12">
            <a:extLst>
              <a:ext uri="{FF2B5EF4-FFF2-40B4-BE49-F238E27FC236}">
                <a16:creationId xmlns:a16="http://schemas.microsoft.com/office/drawing/2014/main" id="{5936265F-31E4-9AC0-01D7-28AE23657369}"/>
              </a:ext>
            </a:extLst>
          </p:cNvPr>
          <p:cNvSpPr txBox="1"/>
          <p:nvPr/>
        </p:nvSpPr>
        <p:spPr>
          <a:xfrm>
            <a:off x="10404770" y="2316216"/>
            <a:ext cx="657552" cy="338554"/>
          </a:xfrm>
          <a:prstGeom prst="rect">
            <a:avLst/>
          </a:prstGeom>
          <a:noFill/>
        </p:spPr>
        <p:txBody>
          <a:bodyPr wrap="none" rtlCol="0">
            <a:spAutoFit/>
          </a:bodyPr>
          <a:lstStyle/>
          <a:p>
            <a:r>
              <a:rPr kumimoji="1" lang="en-US" altLang="zh-CN" sz="1600" dirty="0"/>
              <a:t>DNNs</a:t>
            </a:r>
            <a:endParaRPr kumimoji="1" lang="zh-CN" altLang="en-US" sz="1600" dirty="0"/>
          </a:p>
        </p:txBody>
      </p:sp>
      <p:pic>
        <p:nvPicPr>
          <p:cNvPr id="14" name="图片 13">
            <a:extLst>
              <a:ext uri="{FF2B5EF4-FFF2-40B4-BE49-F238E27FC236}">
                <a16:creationId xmlns:a16="http://schemas.microsoft.com/office/drawing/2014/main" id="{E8F48FE5-EC7D-FAC8-9965-9E7D5BA97E6C}"/>
              </a:ext>
            </a:extLst>
          </p:cNvPr>
          <p:cNvPicPr>
            <a:picLocks noChangeAspect="1"/>
          </p:cNvPicPr>
          <p:nvPr/>
        </p:nvPicPr>
        <p:blipFill>
          <a:blip r:embed="rId7"/>
          <a:stretch>
            <a:fillRect/>
          </a:stretch>
        </p:blipFill>
        <p:spPr>
          <a:xfrm>
            <a:off x="10061870" y="2748808"/>
            <a:ext cx="330200" cy="241300"/>
          </a:xfrm>
          <a:prstGeom prst="rect">
            <a:avLst/>
          </a:prstGeom>
        </p:spPr>
      </p:pic>
    </p:spTree>
    <p:extLst>
      <p:ext uri="{BB962C8B-B14F-4D97-AF65-F5344CB8AC3E}">
        <p14:creationId xmlns:p14="http://schemas.microsoft.com/office/powerpoint/2010/main" val="3582513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92404-B73A-6437-56A2-643CD0823879}"/>
              </a:ext>
            </a:extLst>
          </p:cNvPr>
          <p:cNvSpPr>
            <a:spLocks noGrp="1"/>
          </p:cNvSpPr>
          <p:nvPr>
            <p:ph type="title"/>
          </p:nvPr>
        </p:nvSpPr>
        <p:spPr/>
        <p:txBody>
          <a:bodyPr/>
          <a:lstStyle/>
          <a:p>
            <a:r>
              <a:rPr kumimoji="1" lang="en-US" altLang="zh-CN" dirty="0"/>
              <a:t>Common</a:t>
            </a:r>
            <a:r>
              <a:rPr kumimoji="1" lang="zh-CN" altLang="en-US" dirty="0"/>
              <a:t> </a:t>
            </a:r>
            <a:r>
              <a:rPr kumimoji="1" lang="en-US" altLang="zh-CN" dirty="0"/>
              <a:t>Corruptions</a:t>
            </a:r>
            <a:endParaRPr kumimoji="1" lang="zh-CN" altLang="en-US" dirty="0"/>
          </a:p>
        </p:txBody>
      </p:sp>
      <p:sp>
        <p:nvSpPr>
          <p:cNvPr id="3" name="文本框 2">
            <a:extLst>
              <a:ext uri="{FF2B5EF4-FFF2-40B4-BE49-F238E27FC236}">
                <a16:creationId xmlns:a16="http://schemas.microsoft.com/office/drawing/2014/main" id="{E5A64F00-7D36-6C34-2D35-FDE0034B9AD1}"/>
              </a:ext>
            </a:extLst>
          </p:cNvPr>
          <p:cNvSpPr txBox="1"/>
          <p:nvPr/>
        </p:nvSpPr>
        <p:spPr>
          <a:xfrm>
            <a:off x="335360" y="6309320"/>
            <a:ext cx="10441160" cy="276999"/>
          </a:xfrm>
          <a:prstGeom prst="rect">
            <a:avLst/>
          </a:prstGeom>
          <a:noFill/>
        </p:spPr>
        <p:txBody>
          <a:bodyPr wrap="square" rtlCol="0">
            <a:spAutoFit/>
          </a:bodyPr>
          <a:lstStyle/>
          <a:p>
            <a:r>
              <a:rPr lang="en-AU" altLang="zh-CN" sz="1200" b="0" i="0" dirty="0" err="1">
                <a:effectLst/>
                <a:latin typeface="Microsoft YaHei" panose="020B0503020204020204" pitchFamily="34" charset="-122"/>
                <a:ea typeface="Microsoft YaHei" panose="020B0503020204020204" pitchFamily="34" charset="-122"/>
              </a:rPr>
              <a:t>Hendrycks</a:t>
            </a:r>
            <a:r>
              <a:rPr lang="en-US" altLang="zh-CN" sz="1200" dirty="0">
                <a:latin typeface="Microsoft YaHei" panose="020B0503020204020204" pitchFamily="34" charset="-122"/>
                <a:ea typeface="Microsoft YaHei" panose="020B0503020204020204" pitchFamily="34" charset="-122"/>
              </a:rPr>
              <a:t>&amp;</a:t>
            </a:r>
            <a:r>
              <a:rPr lang="en-AU" altLang="zh-CN" sz="1200" b="0" i="0" dirty="0" err="1">
                <a:effectLst/>
                <a:latin typeface="Microsoft YaHei" panose="020B0503020204020204" pitchFamily="34" charset="-122"/>
                <a:ea typeface="Microsoft YaHei" panose="020B0503020204020204" pitchFamily="34" charset="-122"/>
              </a:rPr>
              <a:t>Dietterich</a:t>
            </a:r>
            <a:r>
              <a:rPr lang="en-AU" altLang="zh-CN" sz="1200" b="0" i="0" dirty="0">
                <a:effectLst/>
                <a:latin typeface="Microsoft YaHei" panose="020B0503020204020204" pitchFamily="34" charset="-122"/>
                <a:ea typeface="Microsoft YaHei" panose="020B0503020204020204" pitchFamily="34" charset="-122"/>
              </a:rPr>
              <a:t>. “Benchmarking Neural Network Robustness to Common Corruptions and Perturbations.”</a:t>
            </a:r>
            <a:r>
              <a:rPr lang="zh-CN" altLang="en-US" sz="1200" b="0" i="0" dirty="0">
                <a:effectLst/>
                <a:latin typeface="Microsoft YaHei" panose="020B0503020204020204" pitchFamily="34" charset="-122"/>
                <a:ea typeface="Microsoft YaHei" panose="020B0503020204020204" pitchFamily="34" charset="-122"/>
              </a:rPr>
              <a:t> </a:t>
            </a:r>
            <a:r>
              <a:rPr lang="en-US" altLang="zh-CN" sz="1200" b="0" i="1" dirty="0">
                <a:effectLst/>
                <a:latin typeface="Microsoft YaHei" panose="020B0503020204020204" pitchFamily="34" charset="-122"/>
                <a:ea typeface="Microsoft YaHei" panose="020B0503020204020204" pitchFamily="34" charset="-122"/>
              </a:rPr>
              <a:t>ICLR</a:t>
            </a:r>
            <a:r>
              <a:rPr lang="en-US" altLang="zh-CN" sz="1200" dirty="0">
                <a:latin typeface="Microsoft YaHei" panose="020B0503020204020204" pitchFamily="34" charset="-122"/>
                <a:ea typeface="Microsoft YaHei" panose="020B0503020204020204" pitchFamily="34" charset="-122"/>
              </a:rPr>
              <a:t>,</a:t>
            </a:r>
            <a:r>
              <a:rPr lang="en-AU" altLang="zh-CN" sz="1200" b="0" i="0" dirty="0">
                <a:effectLst/>
                <a:latin typeface="Microsoft YaHei" panose="020B0503020204020204" pitchFamily="34" charset="-122"/>
                <a:ea typeface="Microsoft YaHei" panose="020B0503020204020204" pitchFamily="34" charset="-122"/>
              </a:rPr>
              <a:t> 201</a:t>
            </a:r>
            <a:r>
              <a:rPr lang="en-US" altLang="zh-CN" sz="1200" b="0" i="0" dirty="0">
                <a:effectLst/>
                <a:latin typeface="Microsoft YaHei" panose="020B0503020204020204" pitchFamily="34" charset="-122"/>
                <a:ea typeface="Microsoft YaHei" panose="020B0503020204020204" pitchFamily="34" charset="-122"/>
              </a:rPr>
              <a:t>9</a:t>
            </a:r>
            <a:r>
              <a:rPr lang="en-AU" altLang="zh-CN" sz="1200" b="0" i="0" dirty="0">
                <a:effectLst/>
                <a:latin typeface="Microsoft YaHei" panose="020B0503020204020204" pitchFamily="34" charset="-122"/>
                <a:ea typeface="Microsoft YaHei" panose="020B0503020204020204" pitchFamily="34" charset="-122"/>
              </a:rPr>
              <a:t>.</a:t>
            </a:r>
            <a:endParaRPr kumimoji="1" lang="zh-CN" altLang="en-US" sz="12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E2F7A57E-09DD-4C20-0750-82D2018C16C7}"/>
              </a:ext>
            </a:extLst>
          </p:cNvPr>
          <p:cNvPicPr>
            <a:picLocks noChangeAspect="1"/>
          </p:cNvPicPr>
          <p:nvPr/>
        </p:nvPicPr>
        <p:blipFill>
          <a:blip r:embed="rId2"/>
          <a:stretch>
            <a:fillRect/>
          </a:stretch>
        </p:blipFill>
        <p:spPr>
          <a:xfrm>
            <a:off x="1732178" y="1113276"/>
            <a:ext cx="4577462" cy="3312368"/>
          </a:xfrm>
          <a:prstGeom prst="rect">
            <a:avLst/>
          </a:prstGeom>
        </p:spPr>
      </p:pic>
      <p:sp>
        <p:nvSpPr>
          <p:cNvPr id="7" name="文本框 6">
            <a:extLst>
              <a:ext uri="{FF2B5EF4-FFF2-40B4-BE49-F238E27FC236}">
                <a16:creationId xmlns:a16="http://schemas.microsoft.com/office/drawing/2014/main" id="{FD9E6934-4A08-A690-552A-692B772344DB}"/>
              </a:ext>
            </a:extLst>
          </p:cNvPr>
          <p:cNvSpPr txBox="1"/>
          <p:nvPr/>
        </p:nvSpPr>
        <p:spPr>
          <a:xfrm>
            <a:off x="2050665" y="4614227"/>
            <a:ext cx="4258975" cy="830997"/>
          </a:xfrm>
          <a:prstGeom prst="rect">
            <a:avLst/>
          </a:prstGeom>
          <a:noFill/>
        </p:spPr>
        <p:txBody>
          <a:bodyPr wrap="square">
            <a:spAutoFit/>
          </a:bodyPr>
          <a:lstStyle/>
          <a:p>
            <a:r>
              <a:rPr kumimoji="1" lang="en-US" altLang="zh-CN" sz="1600" b="1" dirty="0">
                <a:latin typeface="Microsoft YaHei" panose="020B0503020204020204" pitchFamily="34" charset="-122"/>
                <a:ea typeface="Microsoft YaHei" panose="020B0503020204020204" pitchFamily="34" charset="-122"/>
              </a:rPr>
              <a:t>ImageNet-C:</a:t>
            </a:r>
          </a:p>
          <a:p>
            <a:pPr marL="285750" indent="-285750">
              <a:buFont typeface="Wingdings" pitchFamily="2" charset="2"/>
              <a:buChar char="p"/>
            </a:pPr>
            <a:r>
              <a:rPr kumimoji="1" lang="en-US" altLang="zh-CN" sz="1600" dirty="0">
                <a:latin typeface="Microsoft YaHei" panose="020B0503020204020204" pitchFamily="34" charset="-122"/>
                <a:ea typeface="Microsoft YaHei" panose="020B0503020204020204" pitchFamily="34" charset="-122"/>
              </a:rPr>
              <a:t>15</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types</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of</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noise</a:t>
            </a:r>
          </a:p>
          <a:p>
            <a:pPr marL="285750" indent="-285750">
              <a:buFont typeface="Wingdings" pitchFamily="2" charset="2"/>
              <a:buChar char="p"/>
            </a:pPr>
            <a:r>
              <a:rPr kumimoji="1" lang="en-US" altLang="zh-CN" sz="1600" dirty="0">
                <a:latin typeface="Microsoft YaHei" panose="020B0503020204020204" pitchFamily="34" charset="-122"/>
                <a:ea typeface="Microsoft YaHei" panose="020B0503020204020204" pitchFamily="34" charset="-122"/>
              </a:rPr>
              <a:t>5</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severity</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levels</a:t>
            </a:r>
          </a:p>
        </p:txBody>
      </p:sp>
      <p:pic>
        <p:nvPicPr>
          <p:cNvPr id="15" name="图片 14">
            <a:extLst>
              <a:ext uri="{FF2B5EF4-FFF2-40B4-BE49-F238E27FC236}">
                <a16:creationId xmlns:a16="http://schemas.microsoft.com/office/drawing/2014/main" id="{2B9A808F-4348-EB7A-0719-352054CED731}"/>
              </a:ext>
            </a:extLst>
          </p:cNvPr>
          <p:cNvPicPr>
            <a:picLocks noChangeAspect="1"/>
          </p:cNvPicPr>
          <p:nvPr/>
        </p:nvPicPr>
        <p:blipFill>
          <a:blip r:embed="rId3"/>
          <a:stretch>
            <a:fillRect/>
          </a:stretch>
        </p:blipFill>
        <p:spPr>
          <a:xfrm>
            <a:off x="7555926" y="1113277"/>
            <a:ext cx="1932903" cy="3312368"/>
          </a:xfrm>
          <a:prstGeom prst="rect">
            <a:avLst/>
          </a:prstGeom>
        </p:spPr>
      </p:pic>
      <p:sp>
        <p:nvSpPr>
          <p:cNvPr id="17" name="文本框 16">
            <a:extLst>
              <a:ext uri="{FF2B5EF4-FFF2-40B4-BE49-F238E27FC236}">
                <a16:creationId xmlns:a16="http://schemas.microsoft.com/office/drawing/2014/main" id="{C5AFE253-1784-F092-D581-F6CA2D876970}"/>
              </a:ext>
            </a:extLst>
          </p:cNvPr>
          <p:cNvSpPr txBox="1"/>
          <p:nvPr/>
        </p:nvSpPr>
        <p:spPr>
          <a:xfrm>
            <a:off x="6960096" y="4706561"/>
            <a:ext cx="3456384" cy="646331"/>
          </a:xfrm>
          <a:prstGeom prst="rect">
            <a:avLst/>
          </a:prstGeom>
          <a:noFill/>
        </p:spPr>
        <p:txBody>
          <a:bodyPr wrap="square">
            <a:spAutoFit/>
          </a:bodyPr>
          <a:lstStyle/>
          <a:p>
            <a:r>
              <a:rPr kumimoji="1" lang="en-US" altLang="zh-CN" sz="1800" b="1" dirty="0">
                <a:latin typeface="Microsoft YaHei" panose="020B0503020204020204" pitchFamily="34" charset="-122"/>
                <a:ea typeface="Microsoft YaHei" panose="020B0503020204020204" pitchFamily="34" charset="-122"/>
              </a:rPr>
              <a:t>ImageNet-P:</a:t>
            </a:r>
            <a:endParaRPr kumimoji="1" lang="en-US" altLang="zh-CN" sz="18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p"/>
            </a:pPr>
            <a:r>
              <a:rPr kumimoji="1" lang="en-US" altLang="zh-CN" sz="1800" dirty="0">
                <a:latin typeface="Microsoft YaHei" panose="020B0503020204020204" pitchFamily="34" charset="-122"/>
                <a:ea typeface="Microsoft YaHei" panose="020B0503020204020204" pitchFamily="34" charset="-122"/>
              </a:rPr>
              <a:t>10</a:t>
            </a:r>
            <a:r>
              <a:rPr kumimoji="1" lang="zh-CN" altLang="en-US" sz="1800" dirty="0">
                <a:latin typeface="Microsoft YaHei" panose="020B0503020204020204" pitchFamily="34" charset="-122"/>
                <a:ea typeface="Microsoft YaHei" panose="020B0503020204020204" pitchFamily="34" charset="-122"/>
              </a:rPr>
              <a:t> </a:t>
            </a:r>
            <a:r>
              <a:rPr kumimoji="1" lang="en-US" altLang="zh-CN" sz="1800" dirty="0">
                <a:latin typeface="Microsoft YaHei" panose="020B0503020204020204" pitchFamily="34" charset="-122"/>
                <a:ea typeface="Microsoft YaHei" panose="020B0503020204020204" pitchFamily="34" charset="-122"/>
              </a:rPr>
              <a:t>types</a:t>
            </a:r>
            <a:r>
              <a:rPr kumimoji="1" lang="zh-CN" altLang="en-US" sz="1800" dirty="0">
                <a:latin typeface="Microsoft YaHei" panose="020B0503020204020204" pitchFamily="34" charset="-122"/>
                <a:ea typeface="Microsoft YaHei" panose="020B0503020204020204" pitchFamily="34" charset="-122"/>
              </a:rPr>
              <a:t> </a:t>
            </a:r>
            <a:r>
              <a:rPr kumimoji="1" lang="en-US" altLang="zh-CN" sz="1800" dirty="0">
                <a:latin typeface="Microsoft YaHei" panose="020B0503020204020204" pitchFamily="34" charset="-122"/>
                <a:ea typeface="Microsoft YaHei" panose="020B0503020204020204" pitchFamily="34" charset="-122"/>
              </a:rPr>
              <a:t>of</a:t>
            </a:r>
            <a:r>
              <a:rPr kumimoji="1" lang="zh-CN" altLang="en-US" sz="1800" dirty="0">
                <a:latin typeface="Microsoft YaHei" panose="020B0503020204020204" pitchFamily="34" charset="-122"/>
                <a:ea typeface="Microsoft YaHei" panose="020B0503020204020204" pitchFamily="34" charset="-122"/>
              </a:rPr>
              <a:t> </a:t>
            </a:r>
            <a:r>
              <a:rPr kumimoji="1" lang="en-US" altLang="zh-CN" sz="1800" dirty="0">
                <a:latin typeface="Microsoft YaHei" panose="020B0503020204020204" pitchFamily="34" charset="-122"/>
                <a:ea typeface="Microsoft YaHei" panose="020B0503020204020204" pitchFamily="34" charset="-122"/>
              </a:rPr>
              <a:t>perturbation</a:t>
            </a:r>
          </a:p>
        </p:txBody>
      </p:sp>
      <p:sp>
        <p:nvSpPr>
          <p:cNvPr id="18" name="文本框 17">
            <a:extLst>
              <a:ext uri="{FF2B5EF4-FFF2-40B4-BE49-F238E27FC236}">
                <a16:creationId xmlns:a16="http://schemas.microsoft.com/office/drawing/2014/main" id="{836010A8-058B-88BA-54BA-1A7EB3A090FE}"/>
              </a:ext>
            </a:extLst>
          </p:cNvPr>
          <p:cNvSpPr txBox="1"/>
          <p:nvPr/>
        </p:nvSpPr>
        <p:spPr>
          <a:xfrm>
            <a:off x="2492024" y="5700184"/>
            <a:ext cx="7635232" cy="400110"/>
          </a:xfrm>
          <a:prstGeom prst="rect">
            <a:avLst/>
          </a:prstGeom>
          <a:noFill/>
          <a:ln>
            <a:solidFill>
              <a:srgbClr val="A8D7FF"/>
            </a:solidFill>
          </a:ln>
        </p:spPr>
        <p:txBody>
          <a:bodyPr wrap="square" rtlCol="0">
            <a:spAutoFit/>
          </a:bodyPr>
          <a:lstStyle/>
          <a:p>
            <a:pPr algn="ctr"/>
            <a:r>
              <a:rPr kumimoji="1" lang="en-US" altLang="zh-CN" sz="2000" dirty="0"/>
              <a:t>Current</a:t>
            </a:r>
            <a:r>
              <a:rPr kumimoji="1" lang="zh-CN" altLang="en-US" sz="2000" dirty="0"/>
              <a:t> </a:t>
            </a:r>
            <a:r>
              <a:rPr kumimoji="1" lang="en-US" altLang="zh-CN" sz="2000" dirty="0"/>
              <a:t>solution:</a:t>
            </a:r>
            <a:r>
              <a:rPr kumimoji="1" lang="zh-CN" altLang="en-US" sz="2000" dirty="0"/>
              <a:t> </a:t>
            </a:r>
            <a:r>
              <a:rPr kumimoji="1" lang="en-US" altLang="zh-CN" sz="2000" b="1" dirty="0"/>
              <a:t>Data</a:t>
            </a:r>
            <a:r>
              <a:rPr kumimoji="1" lang="zh-CN" altLang="en-US" sz="2000" b="1" dirty="0"/>
              <a:t> </a:t>
            </a:r>
            <a:r>
              <a:rPr kumimoji="1" lang="en-US" altLang="zh-CN" sz="2000" b="1" dirty="0"/>
              <a:t>augmentation</a:t>
            </a:r>
            <a:r>
              <a:rPr kumimoji="1" lang="zh-CN" altLang="en-US" sz="2000" b="1" dirty="0"/>
              <a:t> </a:t>
            </a:r>
            <a:r>
              <a:rPr kumimoji="1" lang="en-US" altLang="zh-CN" sz="2000" dirty="0"/>
              <a:t>vs.</a:t>
            </a:r>
            <a:r>
              <a:rPr kumimoji="1" lang="zh-CN" altLang="en-US" sz="2000" dirty="0"/>
              <a:t> </a:t>
            </a:r>
            <a:r>
              <a:rPr kumimoji="1" lang="en-US" altLang="zh-CN" sz="2000" b="1" dirty="0"/>
              <a:t>Adversarial</a:t>
            </a:r>
            <a:r>
              <a:rPr kumimoji="1" lang="zh-CN" altLang="en-US" sz="2000" b="1" dirty="0"/>
              <a:t> </a:t>
            </a:r>
            <a:r>
              <a:rPr kumimoji="1" lang="en-US" altLang="zh-CN" sz="2000" b="1" dirty="0"/>
              <a:t>Training</a:t>
            </a:r>
            <a:endParaRPr kumimoji="1" lang="zh-CN" altLang="en-US" sz="2000" b="1" dirty="0"/>
          </a:p>
        </p:txBody>
      </p:sp>
    </p:spTree>
    <p:extLst>
      <p:ext uri="{BB962C8B-B14F-4D97-AF65-F5344CB8AC3E}">
        <p14:creationId xmlns:p14="http://schemas.microsoft.com/office/powerpoint/2010/main" val="19646164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836032C-C150-AB14-DDAB-3D0594559A1E}"/>
              </a:ext>
            </a:extLst>
          </p:cNvPr>
          <p:cNvSpPr txBox="1">
            <a:spLocks/>
          </p:cNvSpPr>
          <p:nvPr/>
        </p:nvSpPr>
        <p:spPr>
          <a:xfrm>
            <a:off x="838200" y="3023356"/>
            <a:ext cx="10515600" cy="811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4800" dirty="0"/>
              <a:t>谢谢！</a:t>
            </a:r>
            <a:endParaRPr lang="en-US" altLang="zh-CN" sz="4800" dirty="0"/>
          </a:p>
        </p:txBody>
      </p:sp>
    </p:spTree>
    <p:extLst>
      <p:ext uri="{BB962C8B-B14F-4D97-AF65-F5344CB8AC3E}">
        <p14:creationId xmlns:p14="http://schemas.microsoft.com/office/powerpoint/2010/main" val="251531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DCF04-ECB8-0F0F-90B4-C334F52C1914}"/>
              </a:ext>
            </a:extLst>
          </p:cNvPr>
          <p:cNvSpPr>
            <a:spLocks noGrp="1"/>
          </p:cNvSpPr>
          <p:nvPr>
            <p:ph type="title"/>
          </p:nvPr>
        </p:nvSpPr>
        <p:spPr/>
        <p:txBody>
          <a:bodyPr/>
          <a:lstStyle/>
          <a:p>
            <a:r>
              <a:rPr lang="en-US" altLang="zh-CN" sz="3600" dirty="0"/>
              <a:t>Convolutional Neural Networks</a:t>
            </a:r>
            <a:endParaRPr kumimoji="1" lang="zh-CN" altLang="en-US" dirty="0"/>
          </a:p>
        </p:txBody>
      </p:sp>
      <p:sp>
        <p:nvSpPr>
          <p:cNvPr id="4" name="TextBox 4">
            <a:extLst>
              <a:ext uri="{FF2B5EF4-FFF2-40B4-BE49-F238E27FC236}">
                <a16:creationId xmlns:a16="http://schemas.microsoft.com/office/drawing/2014/main" id="{33D5BAF1-C147-FC50-60C2-CEB4A572B5D7}"/>
              </a:ext>
            </a:extLst>
          </p:cNvPr>
          <p:cNvSpPr txBox="1"/>
          <p:nvPr/>
        </p:nvSpPr>
        <p:spPr>
          <a:xfrm>
            <a:off x="1836255" y="4692365"/>
            <a:ext cx="6854517"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For images or data with spatial order</a:t>
            </a:r>
          </a:p>
          <a:p>
            <a:pPr marL="342900" indent="-342900">
              <a:buFont typeface="Arial" panose="020B0604020202020204" pitchFamily="34" charset="0"/>
              <a:buChar char="•"/>
            </a:pPr>
            <a:r>
              <a:rPr lang="en-US" altLang="zh-CN" sz="2400" dirty="0"/>
              <a:t>Can</a:t>
            </a:r>
            <a:r>
              <a:rPr lang="zh-CN" altLang="en-US" sz="2400" dirty="0"/>
              <a:t> </a:t>
            </a:r>
            <a:r>
              <a:rPr lang="en-US" altLang="zh-CN" sz="2400" dirty="0"/>
              <a:t>stack</a:t>
            </a:r>
            <a:r>
              <a:rPr lang="zh-CN" altLang="en-US" sz="2400" dirty="0"/>
              <a:t> </a:t>
            </a:r>
            <a:r>
              <a:rPr lang="en-US" altLang="zh-CN" sz="2400" dirty="0"/>
              <a:t>up</a:t>
            </a:r>
            <a:r>
              <a:rPr lang="zh-CN" altLang="en-US" sz="2400" dirty="0"/>
              <a:t> </a:t>
            </a:r>
            <a:r>
              <a:rPr lang="en-US" altLang="zh-CN" sz="2400" dirty="0"/>
              <a:t>to</a:t>
            </a:r>
            <a:r>
              <a:rPr lang="zh-CN" altLang="en-US" sz="2400" dirty="0"/>
              <a:t> </a:t>
            </a:r>
            <a:r>
              <a:rPr lang="en-US" altLang="zh-CN" sz="2400" dirty="0"/>
              <a:t>&gt;100</a:t>
            </a:r>
            <a:r>
              <a:rPr lang="zh-CN" altLang="en-US" sz="2400" dirty="0"/>
              <a:t> </a:t>
            </a:r>
            <a:r>
              <a:rPr lang="en-US" altLang="zh-CN" sz="2400" dirty="0"/>
              <a:t>layers</a:t>
            </a:r>
            <a:endParaRPr lang="en-AU" sz="2400" dirty="0"/>
          </a:p>
        </p:txBody>
      </p:sp>
      <p:sp>
        <p:nvSpPr>
          <p:cNvPr id="5" name="TextBox 10">
            <a:extLst>
              <a:ext uri="{FF2B5EF4-FFF2-40B4-BE49-F238E27FC236}">
                <a16:creationId xmlns:a16="http://schemas.microsoft.com/office/drawing/2014/main" id="{C427B992-54EB-827A-6942-A1ED25DBF6CE}"/>
              </a:ext>
            </a:extLst>
          </p:cNvPr>
          <p:cNvSpPr txBox="1"/>
          <p:nvPr/>
        </p:nvSpPr>
        <p:spPr>
          <a:xfrm>
            <a:off x="8690400" y="5754742"/>
            <a:ext cx="2618024" cy="338554"/>
          </a:xfrm>
          <a:prstGeom prst="rect">
            <a:avLst/>
          </a:prstGeom>
          <a:noFill/>
        </p:spPr>
        <p:txBody>
          <a:bodyPr wrap="none" rtlCol="0">
            <a:spAutoFit/>
          </a:bodyPr>
          <a:lstStyle/>
          <a:p>
            <a:r>
              <a:rPr lang="en-US" sz="1600" dirty="0">
                <a:hlinkClick r:id="rId2">
                  <a:extLst>
                    <a:ext uri="{A12FA001-AC4F-418D-AE19-62706E023703}">
                      <ahyp:hlinkClr xmlns:ahyp="http://schemas.microsoft.com/office/drawing/2018/hyperlinkcolor" val="tx"/>
                    </a:ext>
                  </a:extLst>
                </a:hlinkClick>
              </a:rPr>
              <a:t>http://cs231n.stanford.edu/</a:t>
            </a:r>
            <a:endParaRPr lang="en-US" sz="1600" dirty="0"/>
          </a:p>
        </p:txBody>
      </p:sp>
      <p:pic>
        <p:nvPicPr>
          <p:cNvPr id="6" name="Picture 8">
            <a:extLst>
              <a:ext uri="{FF2B5EF4-FFF2-40B4-BE49-F238E27FC236}">
                <a16:creationId xmlns:a16="http://schemas.microsoft.com/office/drawing/2014/main" id="{239B564F-97B0-2F5E-8CDA-8792A52E769F}"/>
              </a:ext>
            </a:extLst>
          </p:cNvPr>
          <p:cNvPicPr>
            <a:picLocks noChangeAspect="1"/>
          </p:cNvPicPr>
          <p:nvPr/>
        </p:nvPicPr>
        <p:blipFill rotWithShape="1">
          <a:blip r:embed="rId3"/>
          <a:srcRect l="-379" t="-1695" r="379" b="36483"/>
          <a:stretch/>
        </p:blipFill>
        <p:spPr>
          <a:xfrm>
            <a:off x="1559496" y="1147869"/>
            <a:ext cx="9498624" cy="2033270"/>
          </a:xfrm>
          <a:prstGeom prst="rect">
            <a:avLst/>
          </a:prstGeom>
        </p:spPr>
      </p:pic>
      <p:sp>
        <p:nvSpPr>
          <p:cNvPr id="7" name="TextBox 1">
            <a:extLst>
              <a:ext uri="{FF2B5EF4-FFF2-40B4-BE49-F238E27FC236}">
                <a16:creationId xmlns:a16="http://schemas.microsoft.com/office/drawing/2014/main" id="{36CC4DC7-BA16-739A-F139-2317FCA2396C}"/>
              </a:ext>
            </a:extLst>
          </p:cNvPr>
          <p:cNvSpPr txBox="1"/>
          <p:nvPr/>
        </p:nvSpPr>
        <p:spPr>
          <a:xfrm>
            <a:off x="7003496" y="3561770"/>
            <a:ext cx="2723823" cy="369332"/>
          </a:xfrm>
          <a:prstGeom prst="rect">
            <a:avLst/>
          </a:prstGeom>
          <a:noFill/>
        </p:spPr>
        <p:txBody>
          <a:bodyPr wrap="none" rtlCol="0">
            <a:spAutoFit/>
          </a:bodyPr>
          <a:lstStyle/>
          <a:p>
            <a:r>
              <a:rPr lang="en-US" altLang="zh-CN" sz="1800" dirty="0"/>
              <a:t>Neurons</a:t>
            </a:r>
            <a:r>
              <a:rPr lang="zh-CN" altLang="en-US" sz="1800" dirty="0"/>
              <a:t> </a:t>
            </a:r>
            <a:r>
              <a:rPr lang="en-US" altLang="zh-CN" sz="1800" dirty="0"/>
              <a:t>in</a:t>
            </a:r>
            <a:r>
              <a:rPr lang="zh-CN" altLang="en-US" sz="1800" dirty="0"/>
              <a:t> </a:t>
            </a:r>
            <a:r>
              <a:rPr lang="en-US" altLang="zh-CN" sz="1800" dirty="0"/>
              <a:t>3</a:t>
            </a:r>
            <a:r>
              <a:rPr lang="zh-CN" altLang="en-US" sz="1800" dirty="0"/>
              <a:t> </a:t>
            </a:r>
            <a:r>
              <a:rPr lang="en-US" altLang="zh-CN" sz="1800" dirty="0"/>
              <a:t>dimensions</a:t>
            </a:r>
            <a:endParaRPr lang="en-US" sz="1800" dirty="0"/>
          </a:p>
        </p:txBody>
      </p:sp>
      <p:sp>
        <p:nvSpPr>
          <p:cNvPr id="8" name="TextBox 11">
            <a:extLst>
              <a:ext uri="{FF2B5EF4-FFF2-40B4-BE49-F238E27FC236}">
                <a16:creationId xmlns:a16="http://schemas.microsoft.com/office/drawing/2014/main" id="{F36154D8-9465-356B-13BD-99F10328A149}"/>
              </a:ext>
            </a:extLst>
          </p:cNvPr>
          <p:cNvSpPr txBox="1"/>
          <p:nvPr/>
        </p:nvSpPr>
        <p:spPr>
          <a:xfrm>
            <a:off x="2827032" y="3561770"/>
            <a:ext cx="2685351" cy="369332"/>
          </a:xfrm>
          <a:prstGeom prst="rect">
            <a:avLst/>
          </a:prstGeom>
          <a:noFill/>
        </p:spPr>
        <p:txBody>
          <a:bodyPr wrap="none" rtlCol="0">
            <a:spAutoFit/>
          </a:bodyPr>
          <a:lstStyle/>
          <a:p>
            <a:r>
              <a:rPr lang="en-US" altLang="zh-CN" sz="1800" dirty="0"/>
              <a:t>Neurons</a:t>
            </a:r>
            <a:r>
              <a:rPr lang="zh-CN" altLang="en-US" sz="1800" dirty="0"/>
              <a:t> </a:t>
            </a:r>
            <a:r>
              <a:rPr lang="en-US" altLang="zh-CN" sz="1800" dirty="0"/>
              <a:t>in</a:t>
            </a:r>
            <a:r>
              <a:rPr lang="zh-CN" altLang="en-US" sz="1800" dirty="0"/>
              <a:t> </a:t>
            </a:r>
            <a:r>
              <a:rPr lang="en-US" altLang="zh-CN" sz="1800" dirty="0"/>
              <a:t>one</a:t>
            </a:r>
            <a:r>
              <a:rPr lang="zh-CN" altLang="en-US" sz="1800" dirty="0"/>
              <a:t> </a:t>
            </a:r>
            <a:r>
              <a:rPr lang="en-US" altLang="zh-CN" sz="1800" dirty="0"/>
              <a:t>flat</a:t>
            </a:r>
            <a:r>
              <a:rPr lang="zh-CN" altLang="en-US" sz="1800" dirty="0"/>
              <a:t> </a:t>
            </a:r>
            <a:r>
              <a:rPr lang="en-US" altLang="zh-CN" sz="1800" dirty="0"/>
              <a:t>layer</a:t>
            </a:r>
            <a:endParaRPr lang="en-US" sz="1800" dirty="0"/>
          </a:p>
        </p:txBody>
      </p:sp>
    </p:spTree>
    <p:extLst>
      <p:ext uri="{BB962C8B-B14F-4D97-AF65-F5344CB8AC3E}">
        <p14:creationId xmlns:p14="http://schemas.microsoft.com/office/powerpoint/2010/main" val="272017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84F25-135E-1F81-F319-246B052EBD70}"/>
              </a:ext>
            </a:extLst>
          </p:cNvPr>
          <p:cNvSpPr>
            <a:spLocks noGrp="1"/>
          </p:cNvSpPr>
          <p:nvPr>
            <p:ph type="title"/>
          </p:nvPr>
        </p:nvSpPr>
        <p:spPr/>
        <p:txBody>
          <a:bodyPr/>
          <a:lstStyle/>
          <a:p>
            <a:r>
              <a:rPr kumimoji="1" lang="en-US" altLang="zh-CN" dirty="0"/>
              <a:t>Recurrent</a:t>
            </a:r>
            <a:r>
              <a:rPr kumimoji="1" lang="zh-CN" altLang="en-US" dirty="0"/>
              <a:t> </a:t>
            </a:r>
            <a:r>
              <a:rPr kumimoji="1" lang="en-US" altLang="zh-CN" dirty="0"/>
              <a:t>Neural</a:t>
            </a:r>
            <a:r>
              <a:rPr kumimoji="1" lang="zh-CN" altLang="en-US" dirty="0"/>
              <a:t> </a:t>
            </a:r>
            <a:r>
              <a:rPr kumimoji="1" lang="en-US" altLang="zh-CN" dirty="0"/>
              <a:t>Networks</a:t>
            </a:r>
            <a:endParaRPr kumimoji="1" lang="zh-CN" altLang="en-US" dirty="0"/>
          </a:p>
        </p:txBody>
      </p:sp>
      <p:sp>
        <p:nvSpPr>
          <p:cNvPr id="4" name="文本框 3">
            <a:extLst>
              <a:ext uri="{FF2B5EF4-FFF2-40B4-BE49-F238E27FC236}">
                <a16:creationId xmlns:a16="http://schemas.microsoft.com/office/drawing/2014/main" id="{1FDD0AE9-F811-D5E2-8DC9-763ED898D8A4}"/>
              </a:ext>
            </a:extLst>
          </p:cNvPr>
          <p:cNvSpPr txBox="1"/>
          <p:nvPr/>
        </p:nvSpPr>
        <p:spPr>
          <a:xfrm>
            <a:off x="685075" y="5970766"/>
            <a:ext cx="7450245" cy="338554"/>
          </a:xfrm>
          <a:prstGeom prst="rect">
            <a:avLst/>
          </a:prstGeom>
          <a:noFill/>
        </p:spPr>
        <p:txBody>
          <a:bodyPr wrap="none" rtlCol="0">
            <a:spAutoFit/>
          </a:bodyPr>
          <a:lstStyle/>
          <a:p>
            <a:r>
              <a:rPr kumimoji="1" lang="en-AU" altLang="zh-CN" sz="1600" dirty="0"/>
              <a:t>https://</a:t>
            </a:r>
            <a:r>
              <a:rPr kumimoji="1" lang="en-AU" altLang="zh-CN" sz="1600" dirty="0" err="1"/>
              <a:t>stanford.edu</a:t>
            </a:r>
            <a:r>
              <a:rPr kumimoji="1" lang="en-AU" altLang="zh-CN" sz="1600" dirty="0"/>
              <a:t>/~</a:t>
            </a:r>
            <a:r>
              <a:rPr kumimoji="1" lang="en-AU" altLang="zh-CN" sz="1600" dirty="0" err="1"/>
              <a:t>shervine</a:t>
            </a:r>
            <a:r>
              <a:rPr kumimoji="1" lang="en-AU" altLang="zh-CN" sz="1600" dirty="0"/>
              <a:t>/teaching/cs-230/</a:t>
            </a:r>
            <a:r>
              <a:rPr kumimoji="1" lang="en-AU" altLang="zh-CN" sz="1600" dirty="0" err="1"/>
              <a:t>cheatsheet</a:t>
            </a:r>
            <a:r>
              <a:rPr kumimoji="1" lang="en-AU" altLang="zh-CN" sz="1600" dirty="0"/>
              <a:t>-recurrent-neural-networks</a:t>
            </a:r>
            <a:endParaRPr kumimoji="1" lang="zh-CN" altLang="en-US" sz="1600" dirty="0"/>
          </a:p>
        </p:txBody>
      </p:sp>
      <p:pic>
        <p:nvPicPr>
          <p:cNvPr id="5" name="图片 4">
            <a:extLst>
              <a:ext uri="{FF2B5EF4-FFF2-40B4-BE49-F238E27FC236}">
                <a16:creationId xmlns:a16="http://schemas.microsoft.com/office/drawing/2014/main" id="{62BF0045-CA41-C58E-9255-CBE182AF3F74}"/>
              </a:ext>
            </a:extLst>
          </p:cNvPr>
          <p:cNvPicPr>
            <a:picLocks noChangeAspect="1"/>
          </p:cNvPicPr>
          <p:nvPr/>
        </p:nvPicPr>
        <p:blipFill>
          <a:blip r:embed="rId2"/>
          <a:stretch>
            <a:fillRect/>
          </a:stretch>
        </p:blipFill>
        <p:spPr>
          <a:xfrm>
            <a:off x="551384" y="1943018"/>
            <a:ext cx="6555344" cy="2229638"/>
          </a:xfrm>
          <a:prstGeom prst="rect">
            <a:avLst/>
          </a:prstGeom>
        </p:spPr>
      </p:pic>
      <p:sp>
        <p:nvSpPr>
          <p:cNvPr id="6" name="文本框 5">
            <a:extLst>
              <a:ext uri="{FF2B5EF4-FFF2-40B4-BE49-F238E27FC236}">
                <a16:creationId xmlns:a16="http://schemas.microsoft.com/office/drawing/2014/main" id="{6C56F9FD-1147-0FE6-26BE-F47A9177732D}"/>
              </a:ext>
            </a:extLst>
          </p:cNvPr>
          <p:cNvSpPr txBox="1"/>
          <p:nvPr/>
        </p:nvSpPr>
        <p:spPr>
          <a:xfrm>
            <a:off x="4567761" y="1124744"/>
            <a:ext cx="2202783" cy="461665"/>
          </a:xfrm>
          <a:prstGeom prst="rect">
            <a:avLst/>
          </a:prstGeom>
          <a:noFill/>
        </p:spPr>
        <p:txBody>
          <a:bodyPr wrap="none" rtlCol="0">
            <a:spAutoFit/>
          </a:bodyPr>
          <a:lstStyle/>
          <a:p>
            <a:r>
              <a:rPr kumimoji="1" lang="en-US" altLang="zh-CN" sz="2400" b="1" dirty="0"/>
              <a:t>Traditional</a:t>
            </a:r>
            <a:r>
              <a:rPr kumimoji="1" lang="zh-CN" altLang="en-US" sz="2400" b="1" dirty="0"/>
              <a:t> </a:t>
            </a:r>
            <a:r>
              <a:rPr kumimoji="1" lang="en-US" altLang="zh-CN" sz="2400" b="1" dirty="0"/>
              <a:t>RNN</a:t>
            </a:r>
            <a:endParaRPr kumimoji="1" lang="zh-CN" altLang="en-US" sz="2400" b="1" dirty="0"/>
          </a:p>
        </p:txBody>
      </p:sp>
      <p:pic>
        <p:nvPicPr>
          <p:cNvPr id="7" name="图片 6">
            <a:extLst>
              <a:ext uri="{FF2B5EF4-FFF2-40B4-BE49-F238E27FC236}">
                <a16:creationId xmlns:a16="http://schemas.microsoft.com/office/drawing/2014/main" id="{F0FF83CD-E85C-1BD5-7450-2AF4ED670AE9}"/>
              </a:ext>
            </a:extLst>
          </p:cNvPr>
          <p:cNvPicPr>
            <a:picLocks noChangeAspect="1"/>
          </p:cNvPicPr>
          <p:nvPr/>
        </p:nvPicPr>
        <p:blipFill>
          <a:blip r:embed="rId3"/>
          <a:stretch>
            <a:fillRect/>
          </a:stretch>
        </p:blipFill>
        <p:spPr>
          <a:xfrm>
            <a:off x="5858045" y="5172976"/>
            <a:ext cx="4394200" cy="609600"/>
          </a:xfrm>
          <a:prstGeom prst="rect">
            <a:avLst/>
          </a:prstGeom>
        </p:spPr>
      </p:pic>
      <p:pic>
        <p:nvPicPr>
          <p:cNvPr id="8" name="图片 7">
            <a:extLst>
              <a:ext uri="{FF2B5EF4-FFF2-40B4-BE49-F238E27FC236}">
                <a16:creationId xmlns:a16="http://schemas.microsoft.com/office/drawing/2014/main" id="{10F9C812-DC51-8C0B-C0AE-D563B7D8FD42}"/>
              </a:ext>
            </a:extLst>
          </p:cNvPr>
          <p:cNvPicPr>
            <a:picLocks noChangeAspect="1"/>
          </p:cNvPicPr>
          <p:nvPr/>
        </p:nvPicPr>
        <p:blipFill>
          <a:blip r:embed="rId4"/>
          <a:stretch>
            <a:fillRect/>
          </a:stretch>
        </p:blipFill>
        <p:spPr>
          <a:xfrm>
            <a:off x="1939755" y="5203269"/>
            <a:ext cx="2946400" cy="647700"/>
          </a:xfrm>
          <a:prstGeom prst="rect">
            <a:avLst/>
          </a:prstGeom>
        </p:spPr>
      </p:pic>
      <p:pic>
        <p:nvPicPr>
          <p:cNvPr id="9" name="图片 8">
            <a:extLst>
              <a:ext uri="{FF2B5EF4-FFF2-40B4-BE49-F238E27FC236}">
                <a16:creationId xmlns:a16="http://schemas.microsoft.com/office/drawing/2014/main" id="{DADD6004-CA7B-5EA7-4E1F-5B9DB40C73CF}"/>
              </a:ext>
            </a:extLst>
          </p:cNvPr>
          <p:cNvPicPr>
            <a:picLocks noChangeAspect="1"/>
          </p:cNvPicPr>
          <p:nvPr/>
        </p:nvPicPr>
        <p:blipFill>
          <a:blip r:embed="rId5"/>
          <a:stretch>
            <a:fillRect/>
          </a:stretch>
        </p:blipFill>
        <p:spPr>
          <a:xfrm>
            <a:off x="6675471" y="2141611"/>
            <a:ext cx="5047478" cy="2543548"/>
          </a:xfrm>
          <a:prstGeom prst="rect">
            <a:avLst/>
          </a:prstGeom>
        </p:spPr>
      </p:pic>
      <p:sp>
        <p:nvSpPr>
          <p:cNvPr id="10" name="矩形 9">
            <a:extLst>
              <a:ext uri="{FF2B5EF4-FFF2-40B4-BE49-F238E27FC236}">
                <a16:creationId xmlns:a16="http://schemas.microsoft.com/office/drawing/2014/main" id="{04713BB2-82FA-F6BA-F953-E10A7EF5A320}"/>
              </a:ext>
            </a:extLst>
          </p:cNvPr>
          <p:cNvSpPr/>
          <p:nvPr/>
        </p:nvSpPr>
        <p:spPr>
          <a:xfrm>
            <a:off x="6793666" y="2060848"/>
            <a:ext cx="4929283" cy="2788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5" name="椭圆 14">
            <a:extLst>
              <a:ext uri="{FF2B5EF4-FFF2-40B4-BE49-F238E27FC236}">
                <a16:creationId xmlns:a16="http://schemas.microsoft.com/office/drawing/2014/main" id="{52BD2D89-3B3D-6A69-44D7-7B51C68147DE}"/>
              </a:ext>
            </a:extLst>
          </p:cNvPr>
          <p:cNvSpPr/>
          <p:nvPr/>
        </p:nvSpPr>
        <p:spPr>
          <a:xfrm>
            <a:off x="3730062" y="2625789"/>
            <a:ext cx="864096" cy="8640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曲线连接符 16">
            <a:extLst>
              <a:ext uri="{FF2B5EF4-FFF2-40B4-BE49-F238E27FC236}">
                <a16:creationId xmlns:a16="http://schemas.microsoft.com/office/drawing/2014/main" id="{FE054712-19BF-8998-E417-BB18E204FCC6}"/>
              </a:ext>
            </a:extLst>
          </p:cNvPr>
          <p:cNvCxnSpPr>
            <a:stCxn id="15" idx="4"/>
            <a:endCxn id="10" idx="2"/>
          </p:cNvCxnSpPr>
          <p:nvPr/>
        </p:nvCxnSpPr>
        <p:spPr>
          <a:xfrm rot="16200000" flipH="1">
            <a:off x="6030714" y="1621281"/>
            <a:ext cx="1358991" cy="5096198"/>
          </a:xfrm>
          <a:prstGeom prst="curvedConnector3">
            <a:avLst>
              <a:gd name="adj1" fmla="val 11682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a:extLst>
              <a:ext uri="{FF2B5EF4-FFF2-40B4-BE49-F238E27FC236}">
                <a16:creationId xmlns:a16="http://schemas.microsoft.com/office/drawing/2014/main" id="{77B8C8C5-E64D-FA65-78DA-1B08FF46B05C}"/>
              </a:ext>
            </a:extLst>
          </p:cNvPr>
          <p:cNvCxnSpPr>
            <a:cxnSpLocks/>
            <a:stCxn id="15" idx="0"/>
            <a:endCxn id="10" idx="0"/>
          </p:cNvCxnSpPr>
          <p:nvPr/>
        </p:nvCxnSpPr>
        <p:spPr>
          <a:xfrm rot="5400000" flipH="1" flipV="1">
            <a:off x="6427739" y="-204780"/>
            <a:ext cx="564941" cy="5096198"/>
          </a:xfrm>
          <a:prstGeom prst="curvedConnector3">
            <a:avLst>
              <a:gd name="adj1" fmla="val 14046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46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84F25-135E-1F81-F319-246B052EBD70}"/>
              </a:ext>
            </a:extLst>
          </p:cNvPr>
          <p:cNvSpPr>
            <a:spLocks noGrp="1"/>
          </p:cNvSpPr>
          <p:nvPr>
            <p:ph type="title"/>
          </p:nvPr>
        </p:nvSpPr>
        <p:spPr/>
        <p:txBody>
          <a:bodyPr/>
          <a:lstStyle/>
          <a:p>
            <a:r>
              <a:rPr kumimoji="1" lang="en-US" altLang="zh-CN" dirty="0"/>
              <a:t>Transformers</a:t>
            </a:r>
            <a:endParaRPr kumimoji="1" lang="zh-CN" altLang="en-US" dirty="0"/>
          </a:p>
        </p:txBody>
      </p:sp>
      <p:sp>
        <p:nvSpPr>
          <p:cNvPr id="4" name="文本框 3">
            <a:extLst>
              <a:ext uri="{FF2B5EF4-FFF2-40B4-BE49-F238E27FC236}">
                <a16:creationId xmlns:a16="http://schemas.microsoft.com/office/drawing/2014/main" id="{1FDD0AE9-F811-D5E2-8DC9-763ED898D8A4}"/>
              </a:ext>
            </a:extLst>
          </p:cNvPr>
          <p:cNvSpPr txBox="1"/>
          <p:nvPr/>
        </p:nvSpPr>
        <p:spPr>
          <a:xfrm>
            <a:off x="184782" y="6237312"/>
            <a:ext cx="11064055" cy="338554"/>
          </a:xfrm>
          <a:prstGeom prst="rect">
            <a:avLst/>
          </a:prstGeom>
          <a:noFill/>
        </p:spPr>
        <p:txBody>
          <a:bodyPr wrap="none" rtlCol="0">
            <a:spAutoFit/>
          </a:bodyPr>
          <a:lstStyle/>
          <a:p>
            <a:pPr algn="r"/>
            <a:r>
              <a:rPr kumimoji="1" lang="en-AU" altLang="zh-CN" sz="1600" dirty="0">
                <a:latin typeface="Microsoft YaHei" panose="020B0503020204020204" pitchFamily="34" charset="-122"/>
                <a:ea typeface="Microsoft YaHei" panose="020B0503020204020204" pitchFamily="34" charset="-122"/>
              </a:rPr>
              <a:t>Vaswani, Ashish, et al. "Attention is all you need." Advances in neural information processing systems 30 (2017)</a:t>
            </a:r>
            <a:endParaRPr kumimoji="1" lang="en-US" altLang="zh-CN" sz="16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6C56F9FD-1147-0FE6-26BE-F47A9177732D}"/>
              </a:ext>
            </a:extLst>
          </p:cNvPr>
          <p:cNvSpPr txBox="1"/>
          <p:nvPr/>
        </p:nvSpPr>
        <p:spPr>
          <a:xfrm>
            <a:off x="4362363" y="1238212"/>
            <a:ext cx="6917791" cy="461665"/>
          </a:xfrm>
          <a:prstGeom prst="rect">
            <a:avLst/>
          </a:prstGeom>
          <a:noFill/>
        </p:spPr>
        <p:txBody>
          <a:bodyPr wrap="none" rtlCol="0">
            <a:spAutoFit/>
          </a:bodyPr>
          <a:lstStyle/>
          <a:p>
            <a:r>
              <a:rPr kumimoji="1" lang="en-US" altLang="zh-CN" sz="2400" b="1" dirty="0"/>
              <a:t>Transformer:</a:t>
            </a:r>
            <a:r>
              <a:rPr kumimoji="1" lang="zh-CN" altLang="en-US" sz="2400" b="1" dirty="0"/>
              <a:t> </a:t>
            </a:r>
            <a:r>
              <a:rPr kumimoji="1" lang="en-US" altLang="zh-CN" sz="2400" b="1" dirty="0"/>
              <a:t>a</a:t>
            </a:r>
            <a:r>
              <a:rPr kumimoji="1" lang="zh-CN" altLang="en-US" sz="2400" b="1" dirty="0"/>
              <a:t> </a:t>
            </a:r>
            <a:r>
              <a:rPr kumimoji="1" lang="en-US" altLang="zh-CN" sz="2400" b="1" dirty="0"/>
              <a:t>new</a:t>
            </a:r>
            <a:r>
              <a:rPr kumimoji="1" lang="zh-CN" altLang="en-US" sz="2400" b="1" dirty="0"/>
              <a:t> </a:t>
            </a:r>
            <a:r>
              <a:rPr kumimoji="1" lang="en-US" altLang="zh-CN" sz="2400" b="1" dirty="0"/>
              <a:t>type</a:t>
            </a:r>
            <a:r>
              <a:rPr kumimoji="1" lang="zh-CN" altLang="en-US" sz="2400" b="1" dirty="0"/>
              <a:t> </a:t>
            </a:r>
            <a:r>
              <a:rPr kumimoji="1" lang="en-US" altLang="zh-CN" sz="2400" b="1" dirty="0"/>
              <a:t>of</a:t>
            </a:r>
            <a:r>
              <a:rPr kumimoji="1" lang="zh-CN" altLang="en-US" sz="2400" b="1" dirty="0"/>
              <a:t> </a:t>
            </a:r>
            <a:r>
              <a:rPr kumimoji="1" lang="en-US" altLang="zh-CN" sz="2400" b="1" dirty="0"/>
              <a:t>DNNs</a:t>
            </a:r>
            <a:r>
              <a:rPr kumimoji="1" lang="zh-CN" altLang="en-US" sz="2400" b="1" dirty="0"/>
              <a:t> </a:t>
            </a:r>
            <a:r>
              <a:rPr kumimoji="1" lang="en-US" altLang="zh-CN" sz="2400" b="1" dirty="0"/>
              <a:t>based</a:t>
            </a:r>
            <a:r>
              <a:rPr kumimoji="1" lang="zh-CN" altLang="en-US" sz="2400" b="1" dirty="0"/>
              <a:t> </a:t>
            </a:r>
            <a:r>
              <a:rPr kumimoji="1" lang="en-US" altLang="zh-CN" sz="2400" b="1" dirty="0"/>
              <a:t>on</a:t>
            </a:r>
            <a:r>
              <a:rPr kumimoji="1" lang="zh-CN" altLang="en-US" sz="2400" b="1" dirty="0"/>
              <a:t> </a:t>
            </a:r>
            <a:r>
              <a:rPr kumimoji="1" lang="en-US" altLang="zh-CN" sz="2400" b="1" dirty="0"/>
              <a:t>attention</a:t>
            </a:r>
            <a:endParaRPr kumimoji="1" lang="zh-CN" altLang="en-US" sz="2400" b="1" dirty="0"/>
          </a:p>
        </p:txBody>
      </p:sp>
      <p:pic>
        <p:nvPicPr>
          <p:cNvPr id="3" name="图片 2">
            <a:extLst>
              <a:ext uri="{FF2B5EF4-FFF2-40B4-BE49-F238E27FC236}">
                <a16:creationId xmlns:a16="http://schemas.microsoft.com/office/drawing/2014/main" id="{12D90A9E-8934-22C6-3044-70EE1E0E784E}"/>
              </a:ext>
            </a:extLst>
          </p:cNvPr>
          <p:cNvPicPr>
            <a:picLocks noChangeAspect="1"/>
          </p:cNvPicPr>
          <p:nvPr/>
        </p:nvPicPr>
        <p:blipFill>
          <a:blip r:embed="rId2"/>
          <a:stretch>
            <a:fillRect/>
          </a:stretch>
        </p:blipFill>
        <p:spPr>
          <a:xfrm>
            <a:off x="623392" y="1138436"/>
            <a:ext cx="3603913" cy="4581128"/>
          </a:xfrm>
          <a:prstGeom prst="rect">
            <a:avLst/>
          </a:prstGeom>
        </p:spPr>
      </p:pic>
      <p:sp>
        <p:nvSpPr>
          <p:cNvPr id="11" name="文本框 10">
            <a:extLst>
              <a:ext uri="{FF2B5EF4-FFF2-40B4-BE49-F238E27FC236}">
                <a16:creationId xmlns:a16="http://schemas.microsoft.com/office/drawing/2014/main" id="{FE0E1D67-1684-4EB9-E616-333BD3F1A4AF}"/>
              </a:ext>
            </a:extLst>
          </p:cNvPr>
          <p:cNvSpPr txBox="1"/>
          <p:nvPr/>
        </p:nvSpPr>
        <p:spPr>
          <a:xfrm>
            <a:off x="1533733" y="5719564"/>
            <a:ext cx="869020" cy="338554"/>
          </a:xfrm>
          <a:prstGeom prst="rect">
            <a:avLst/>
          </a:prstGeom>
          <a:noFill/>
        </p:spPr>
        <p:txBody>
          <a:bodyPr wrap="none" rtlCol="0">
            <a:spAutoFit/>
          </a:bodyPr>
          <a:lstStyle/>
          <a:p>
            <a:r>
              <a:rPr kumimoji="1" lang="en-US" altLang="zh-CN" sz="1600" dirty="0"/>
              <a:t>Encoder</a:t>
            </a:r>
            <a:endParaRPr kumimoji="1" lang="zh-CN" altLang="en-US" sz="1600" dirty="0"/>
          </a:p>
        </p:txBody>
      </p:sp>
      <p:sp>
        <p:nvSpPr>
          <p:cNvPr id="12" name="文本框 11">
            <a:extLst>
              <a:ext uri="{FF2B5EF4-FFF2-40B4-BE49-F238E27FC236}">
                <a16:creationId xmlns:a16="http://schemas.microsoft.com/office/drawing/2014/main" id="{D6B350E3-6224-F4C1-E1FC-750C9AE2F041}"/>
              </a:ext>
            </a:extLst>
          </p:cNvPr>
          <p:cNvSpPr txBox="1"/>
          <p:nvPr/>
        </p:nvSpPr>
        <p:spPr>
          <a:xfrm>
            <a:off x="2613853" y="5719564"/>
            <a:ext cx="889859" cy="338554"/>
          </a:xfrm>
          <a:prstGeom prst="rect">
            <a:avLst/>
          </a:prstGeom>
          <a:noFill/>
        </p:spPr>
        <p:txBody>
          <a:bodyPr wrap="none" rtlCol="0">
            <a:spAutoFit/>
          </a:bodyPr>
          <a:lstStyle/>
          <a:p>
            <a:r>
              <a:rPr kumimoji="1" lang="en-US" altLang="zh-CN" sz="1600" dirty="0"/>
              <a:t>Decoder</a:t>
            </a:r>
            <a:endParaRPr kumimoji="1" lang="zh-CN" altLang="en-US" sz="1600" dirty="0"/>
          </a:p>
        </p:txBody>
      </p:sp>
      <p:pic>
        <p:nvPicPr>
          <p:cNvPr id="13" name="图片 12">
            <a:extLst>
              <a:ext uri="{FF2B5EF4-FFF2-40B4-BE49-F238E27FC236}">
                <a16:creationId xmlns:a16="http://schemas.microsoft.com/office/drawing/2014/main" id="{7DE9FDC9-DF42-CB91-5E2D-98C267A6445B}"/>
              </a:ext>
            </a:extLst>
          </p:cNvPr>
          <p:cNvPicPr>
            <a:picLocks noChangeAspect="1"/>
          </p:cNvPicPr>
          <p:nvPr/>
        </p:nvPicPr>
        <p:blipFill>
          <a:blip r:embed="rId3"/>
          <a:stretch>
            <a:fillRect/>
          </a:stretch>
        </p:blipFill>
        <p:spPr>
          <a:xfrm>
            <a:off x="4872472" y="2304062"/>
            <a:ext cx="6188509" cy="3195489"/>
          </a:xfrm>
          <a:prstGeom prst="rect">
            <a:avLst/>
          </a:prstGeom>
        </p:spPr>
      </p:pic>
    </p:spTree>
    <p:extLst>
      <p:ext uri="{BB962C8B-B14F-4D97-AF65-F5344CB8AC3E}">
        <p14:creationId xmlns:p14="http://schemas.microsoft.com/office/powerpoint/2010/main" val="14768635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ea9bf63bc66372fbc36249b014546c7e6f55d2c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36019</TotalTime>
  <Words>2972</Words>
  <Application>Microsoft Macintosh PowerPoint</Application>
  <PresentationFormat>宽屏</PresentationFormat>
  <Paragraphs>441</Paragraphs>
  <Slides>62</Slides>
  <Notes>18</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62</vt:i4>
      </vt:variant>
    </vt:vector>
  </HeadingPairs>
  <TitlesOfParts>
    <vt:vector size="71" baseType="lpstr">
      <vt:lpstr>Microsoft YaHei</vt:lpstr>
      <vt:lpstr>Microsoft YaHei UI</vt:lpstr>
      <vt:lpstr>Arial</vt:lpstr>
      <vt:lpstr>Calibri</vt:lpstr>
      <vt:lpstr>Cambria Math</vt:lpstr>
      <vt:lpstr>Courier New</vt:lpstr>
      <vt:lpstr>Times New Roman</vt:lpstr>
      <vt:lpstr>Wingdings</vt:lpstr>
      <vt:lpstr>Office 主题</vt:lpstr>
      <vt:lpstr>PowerPoint 演示文稿</vt:lpstr>
      <vt:lpstr>Recap: week 1</vt:lpstr>
      <vt:lpstr>Machine Learning Pipeline</vt:lpstr>
      <vt:lpstr>Machine Learning Pipeline</vt:lpstr>
      <vt:lpstr>Deep Neural Networks</vt:lpstr>
      <vt:lpstr>Feed-Forward Neural Networks</vt:lpstr>
      <vt:lpstr>Convolutional Neural Networks</vt:lpstr>
      <vt:lpstr>Recurrent Neural Networks</vt:lpstr>
      <vt:lpstr>Transformers</vt:lpstr>
      <vt:lpstr>Self-Attention Explained</vt:lpstr>
      <vt:lpstr>CNN Explained</vt:lpstr>
      <vt:lpstr>Explainable AI</vt:lpstr>
      <vt:lpstr>Methodological Principles</vt:lpstr>
      <vt:lpstr>How to Understand Machine Learning</vt:lpstr>
      <vt:lpstr>Learning Mechanism</vt:lpstr>
      <vt:lpstr>Learning Mechanism</vt:lpstr>
      <vt:lpstr>Learning Mechanism</vt:lpstr>
      <vt:lpstr>Learning Mechanism</vt:lpstr>
      <vt:lpstr>Influence Function</vt:lpstr>
      <vt:lpstr>Training Data Influence</vt:lpstr>
      <vt:lpstr>Understanding the Learned Model</vt:lpstr>
      <vt:lpstr>Understanding the Learned Model</vt:lpstr>
      <vt:lpstr>What do deep nets learn?</vt:lpstr>
      <vt:lpstr>How to Find the Class-wise Pattern</vt:lpstr>
      <vt:lpstr>Class-wise Patterns Revealed</vt:lpstr>
      <vt:lpstr>Inference Mechanism</vt:lpstr>
      <vt:lpstr>Guided Backpropagation</vt:lpstr>
      <vt:lpstr>Class Activation Mapping (CAM)</vt:lpstr>
      <vt:lpstr>Grad-CAM</vt:lpstr>
      <vt:lpstr>LIME</vt:lpstr>
      <vt:lpstr>Integrated Gradients</vt:lpstr>
      <vt:lpstr>Cognitive Distillation</vt:lpstr>
      <vt:lpstr>Useful and non-useful features</vt:lpstr>
      <vt:lpstr>Cognitive Distillation</vt:lpstr>
      <vt:lpstr>PowerPoint 演示文稿</vt:lpstr>
      <vt:lpstr>Distilled patterns on backdoored samples</vt:lpstr>
      <vt:lpstr>How to Verify Cognitive Patterns are Essential</vt:lpstr>
      <vt:lpstr>Backdoor Patterns Can Be Made Simpler</vt:lpstr>
      <vt:lpstr>PowerPoint 演示文稿</vt:lpstr>
      <vt:lpstr>L1 Norm Distribution of the Distilled Mask</vt:lpstr>
      <vt:lpstr>Detect Backdoor Samples</vt:lpstr>
      <vt:lpstr>Superb Detection Performance</vt:lpstr>
      <vt:lpstr>PowerPoint 演示文稿</vt:lpstr>
      <vt:lpstr>PowerPoint 演示文稿</vt:lpstr>
      <vt:lpstr>Discover Biases in Facial Recognition Models</vt:lpstr>
      <vt:lpstr>Generalization Mechanism</vt:lpstr>
      <vt:lpstr>Generalization Theory</vt:lpstr>
      <vt:lpstr>Generalization Theory</vt:lpstr>
      <vt:lpstr>List of Existing Theories</vt:lpstr>
      <vt:lpstr>How to visualize generalization?</vt:lpstr>
      <vt:lpstr>Cognitive Mechanism</vt:lpstr>
      <vt:lpstr>Cognitive Mechanism</vt:lpstr>
      <vt:lpstr>Cognitive Mechanism</vt:lpstr>
      <vt:lpstr>Cognitive Mechanism</vt:lpstr>
      <vt:lpstr>NLP Knowledge Neurons</vt:lpstr>
      <vt:lpstr>FudanNLP TextFlint</vt:lpstr>
      <vt:lpstr>FudanNLP TextFlint</vt:lpstr>
      <vt:lpstr>What is Missing</vt:lpstr>
      <vt:lpstr>A little bit more on: Common Robustness</vt:lpstr>
      <vt:lpstr>Texture bias</vt:lpstr>
      <vt:lpstr>Common Corruptions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CZ</dc:creator>
  <cp:lastModifiedBy>Daniel Ma</cp:lastModifiedBy>
  <cp:revision>5191</cp:revision>
  <dcterms:created xsi:type="dcterms:W3CDTF">2017-04-27T02:47:00Z</dcterms:created>
  <dcterms:modified xsi:type="dcterms:W3CDTF">2024-10-05T13:47:07Z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